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2"/>
  </p:notesMasterIdLst>
  <p:sldIdLst>
    <p:sldId id="259" r:id="rId2"/>
    <p:sldId id="262" r:id="rId3"/>
    <p:sldId id="263" r:id="rId4"/>
    <p:sldId id="285" r:id="rId5"/>
    <p:sldId id="286" r:id="rId6"/>
    <p:sldId id="288" r:id="rId7"/>
    <p:sldId id="287" r:id="rId8"/>
    <p:sldId id="289" r:id="rId9"/>
    <p:sldId id="274" r:id="rId10"/>
    <p:sldId id="314" r:id="rId11"/>
    <p:sldId id="276" r:id="rId12"/>
    <p:sldId id="275" r:id="rId13"/>
    <p:sldId id="277" r:id="rId14"/>
    <p:sldId id="271" r:id="rId15"/>
    <p:sldId id="282" r:id="rId16"/>
    <p:sldId id="310" r:id="rId17"/>
    <p:sldId id="311" r:id="rId18"/>
    <p:sldId id="312" r:id="rId19"/>
    <p:sldId id="313" r:id="rId20"/>
    <p:sldId id="281" r:id="rId21"/>
    <p:sldId id="264" r:id="rId22"/>
    <p:sldId id="291" r:id="rId23"/>
    <p:sldId id="290" r:id="rId24"/>
    <p:sldId id="270" r:id="rId25"/>
    <p:sldId id="308" r:id="rId26"/>
    <p:sldId id="272" r:id="rId27"/>
    <p:sldId id="315" r:id="rId28"/>
    <p:sldId id="298" r:id="rId29"/>
    <p:sldId id="299" r:id="rId30"/>
    <p:sldId id="297" r:id="rId31"/>
    <p:sldId id="360" r:id="rId32"/>
    <p:sldId id="304" r:id="rId33"/>
    <p:sldId id="367" r:id="rId34"/>
    <p:sldId id="301" r:id="rId35"/>
    <p:sldId id="302" r:id="rId36"/>
    <p:sldId id="303" r:id="rId37"/>
    <p:sldId id="300" r:id="rId38"/>
    <p:sldId id="365" r:id="rId39"/>
    <p:sldId id="318" r:id="rId40"/>
    <p:sldId id="321" r:id="rId41"/>
    <p:sldId id="317" r:id="rId42"/>
    <p:sldId id="332" r:id="rId43"/>
    <p:sldId id="319" r:id="rId44"/>
    <p:sldId id="328" r:id="rId45"/>
    <p:sldId id="329" r:id="rId46"/>
    <p:sldId id="322" r:id="rId47"/>
    <p:sldId id="323" r:id="rId48"/>
    <p:sldId id="324" r:id="rId49"/>
    <p:sldId id="325" r:id="rId50"/>
    <p:sldId id="327" r:id="rId51"/>
    <p:sldId id="331" r:id="rId52"/>
    <p:sldId id="326" r:id="rId53"/>
    <p:sldId id="330" r:id="rId54"/>
    <p:sldId id="320" r:id="rId55"/>
    <p:sldId id="333" r:id="rId56"/>
    <p:sldId id="334" r:id="rId57"/>
    <p:sldId id="336" r:id="rId58"/>
    <p:sldId id="337" r:id="rId59"/>
    <p:sldId id="338" r:id="rId60"/>
    <p:sldId id="339" r:id="rId61"/>
    <p:sldId id="335" r:id="rId62"/>
    <p:sldId id="340" r:id="rId63"/>
    <p:sldId id="341" r:id="rId64"/>
    <p:sldId id="350" r:id="rId65"/>
    <p:sldId id="362" r:id="rId66"/>
    <p:sldId id="363" r:id="rId67"/>
    <p:sldId id="364" r:id="rId68"/>
    <p:sldId id="368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261" r:id="rId78"/>
    <p:sldId id="306" r:id="rId79"/>
    <p:sldId id="305" r:id="rId80"/>
    <p:sldId id="265" r:id="rId81"/>
    <p:sldId id="366" r:id="rId82"/>
    <p:sldId id="260" r:id="rId83"/>
    <p:sldId id="307" r:id="rId84"/>
    <p:sldId id="292" r:id="rId85"/>
    <p:sldId id="293" r:id="rId86"/>
    <p:sldId id="294" r:id="rId87"/>
    <p:sldId id="295" r:id="rId88"/>
    <p:sldId id="296" r:id="rId89"/>
    <p:sldId id="273" r:id="rId90"/>
    <p:sldId id="316" r:id="rId91"/>
    <p:sldId id="283" r:id="rId92"/>
    <p:sldId id="284" r:id="rId93"/>
    <p:sldId id="309" r:id="rId94"/>
    <p:sldId id="354" r:id="rId95"/>
    <p:sldId id="355" r:id="rId96"/>
    <p:sldId id="356" r:id="rId97"/>
    <p:sldId id="357" r:id="rId98"/>
    <p:sldId id="359" r:id="rId99"/>
    <p:sldId id="358" r:id="rId100"/>
    <p:sldId id="279" r:id="rId101"/>
    <p:sldId id="278" r:id="rId102"/>
    <p:sldId id="361" r:id="rId103"/>
    <p:sldId id="352" r:id="rId104"/>
    <p:sldId id="351" r:id="rId105"/>
    <p:sldId id="353" r:id="rId106"/>
    <p:sldId id="268" r:id="rId107"/>
    <p:sldId id="269" r:id="rId108"/>
    <p:sldId id="267" r:id="rId109"/>
    <p:sldId id="280" r:id="rId110"/>
    <p:sldId id="266" r:id="rId1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E5800D13-2859-4933-ADA7-CE33055D360F}">
          <p14:sldIdLst>
            <p14:sldId id="259"/>
            <p14:sldId id="262"/>
            <p14:sldId id="263"/>
          </p14:sldIdLst>
        </p14:section>
        <p14:section name="¿Por qué Docker?" id="{F9A53C49-795B-42B1-8A5F-A98C58163835}">
          <p14:sldIdLst>
            <p14:sldId id="285"/>
            <p14:sldId id="286"/>
            <p14:sldId id="288"/>
            <p14:sldId id="287"/>
            <p14:sldId id="289"/>
          </p14:sldIdLst>
        </p14:section>
        <p14:section name="Virtualización" id="{18D63DB9-1FDC-4761-B4F5-CE3C01812C06}">
          <p14:sldIdLst>
            <p14:sldId id="274"/>
            <p14:sldId id="314"/>
            <p14:sldId id="276"/>
            <p14:sldId id="275"/>
            <p14:sldId id="277"/>
          </p14:sldIdLst>
        </p14:section>
        <p14:section name="Infrastructure as Code" id="{6D6AF533-7F70-4575-AF05-CAEFB7976523}">
          <p14:sldIdLst>
            <p14:sldId id="271"/>
            <p14:sldId id="282"/>
            <p14:sldId id="310"/>
            <p14:sldId id="311"/>
            <p14:sldId id="312"/>
            <p14:sldId id="313"/>
            <p14:sldId id="281"/>
            <p14:sldId id="264"/>
            <p14:sldId id="291"/>
            <p14:sldId id="290"/>
          </p14:sldIdLst>
        </p14:section>
        <p14:section name="Docker - Qué es" id="{A7D5C9AD-3A64-4BA8-978F-1F334E2CE1D9}">
          <p14:sldIdLst>
            <p14:sldId id="270"/>
            <p14:sldId id="308"/>
          </p14:sldIdLst>
        </p14:section>
        <p14:section name="Docker - Arquitectura" id="{104BD604-974A-4A5B-AFE1-CF6D4F795B28}">
          <p14:sldIdLst>
            <p14:sldId id="272"/>
            <p14:sldId id="315"/>
            <p14:sldId id="298"/>
            <p14:sldId id="299"/>
          </p14:sldIdLst>
        </p14:section>
        <p14:section name="Docker - Contenedores" id="{E96C45FC-FCC9-450B-A174-871AEA10907E}">
          <p14:sldIdLst>
            <p14:sldId id="297"/>
            <p14:sldId id="360"/>
            <p14:sldId id="304"/>
            <p14:sldId id="367"/>
            <p14:sldId id="301"/>
            <p14:sldId id="302"/>
            <p14:sldId id="303"/>
            <p14:sldId id="300"/>
            <p14:sldId id="365"/>
          </p14:sldIdLst>
        </p14:section>
        <p14:section name="Dockerfile" id="{CFA93B5B-96E5-4D5D-A0BF-C078D06AFB36}">
          <p14:sldIdLst>
            <p14:sldId id="318"/>
            <p14:sldId id="321"/>
            <p14:sldId id="317"/>
            <p14:sldId id="332"/>
            <p14:sldId id="319"/>
            <p14:sldId id="328"/>
            <p14:sldId id="329"/>
            <p14:sldId id="322"/>
            <p14:sldId id="323"/>
            <p14:sldId id="324"/>
            <p14:sldId id="325"/>
            <p14:sldId id="327"/>
            <p14:sldId id="331"/>
            <p14:sldId id="326"/>
            <p14:sldId id="330"/>
            <p14:sldId id="320"/>
            <p14:sldId id="333"/>
            <p14:sldId id="334"/>
            <p14:sldId id="336"/>
            <p14:sldId id="337"/>
            <p14:sldId id="338"/>
            <p14:sldId id="339"/>
            <p14:sldId id="335"/>
            <p14:sldId id="340"/>
            <p14:sldId id="341"/>
            <p14:sldId id="350"/>
            <p14:sldId id="362"/>
            <p14:sldId id="363"/>
            <p14:sldId id="364"/>
            <p14:sldId id="368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Docker compose" id="{15163335-89AF-4D25-8AD5-69E3CA12D1AC}">
          <p14:sldIdLst>
            <p14:sldId id="261"/>
            <p14:sldId id="306"/>
            <p14:sldId id="305"/>
            <p14:sldId id="265"/>
            <p14:sldId id="366"/>
          </p14:sldIdLst>
        </p14:section>
        <p14:section name="Docker swarm" id="{5A35C9A7-A55C-419E-8653-E06322B18BC9}">
          <p14:sldIdLst>
            <p14:sldId id="260"/>
            <p14:sldId id="307"/>
          </p14:sldIdLst>
        </p14:section>
        <p14:section name="Cloud Providers" id="{62DD967F-C0F4-41D9-A576-6EBCDBC5055C}">
          <p14:sldIdLst>
            <p14:sldId id="292"/>
            <p14:sldId id="293"/>
            <p14:sldId id="294"/>
            <p14:sldId id="295"/>
            <p14:sldId id="296"/>
          </p14:sldIdLst>
        </p14:section>
        <p14:section name="Estrategia de adopción" id="{18DBF0D9-AA06-432C-ABF1-556E4AF1C496}">
          <p14:sldIdLst>
            <p14:sldId id="273"/>
            <p14:sldId id="316"/>
            <p14:sldId id="283"/>
            <p14:sldId id="284"/>
            <p14:sldId id="309"/>
          </p14:sldIdLst>
        </p14:section>
        <p14:section name="Cuándo hace falta" id="{DF04E4F2-6A86-4342-A3AF-67EB47C8A872}">
          <p14:sldIdLst>
            <p14:sldId id="354"/>
            <p14:sldId id="355"/>
            <p14:sldId id="356"/>
            <p14:sldId id="357"/>
            <p14:sldId id="359"/>
            <p14:sldId id="358"/>
          </p14:sldIdLst>
        </p14:section>
        <p14:section name="Cierre" id="{666E8A7F-AA95-41F7-9160-CF143F74AB7B}">
          <p14:sldIdLst>
            <p14:sldId id="279"/>
            <p14:sldId id="278"/>
            <p14:sldId id="361"/>
            <p14:sldId id="352"/>
            <p14:sldId id="351"/>
            <p14:sldId id="353"/>
            <p14:sldId id="268"/>
            <p14:sldId id="269"/>
            <p14:sldId id="267"/>
            <p14:sldId id="28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A"/>
    <a:srgbClr val="00084D"/>
    <a:srgbClr val="E05294"/>
    <a:srgbClr val="1172D8"/>
    <a:srgbClr val="F3712B"/>
    <a:srgbClr val="3EA4E0"/>
    <a:srgbClr val="C375FF"/>
    <a:srgbClr val="CCFF33"/>
    <a:srgbClr val="66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0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B7FE-5BB9-41F3-BC90-A9425D3ACC09}" type="datetimeFigureOut">
              <a:rPr lang="es-ES" smtClean="0"/>
              <a:t>24/08/2024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0C145-60B4-447C-9E09-717C9D6A60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69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037E9-B86A-494F-186C-DD81918D9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7FB4E6-CC0E-1E33-7808-C12CB7752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4C819E-A599-6E1E-3094-9B2948D8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D737-A3CC-46A4-AB2B-35E4CFB9DDE2}" type="datetime1">
              <a:rPr lang="es-ES" smtClean="0"/>
              <a:t>24/08/2024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92E03-9773-FBAD-7BDA-54685AF3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818DD7-C6BA-09A2-6CFB-28D9F76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54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3D64A-52D9-6F4E-5F4D-CBF50124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6C7212-9933-945E-1F17-6F469625D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9FD422-88CB-F911-0837-B4BAB505A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ECEAA5-683A-F84A-9706-B7152004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D9545-0E8C-462E-88AF-8C5764C33959}" type="datetime1">
              <a:rPr lang="es-ES" smtClean="0"/>
              <a:t>24/08/2024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5E49D9-40DC-17C3-F3E9-8326EB75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6A2CD1-493D-0BA1-A223-D32582F8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9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F4263-EBA2-7716-F2A0-B21B58EB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7F6653-F5C7-7333-A156-B463E8BE2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437BD8-8C40-AF16-3266-0D01EF986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C62856-107C-EAA6-AA81-35A53F13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D4BAD-EAE3-41F8-A9CA-54488A321554}" type="datetime1">
              <a:rPr lang="es-ES" smtClean="0"/>
              <a:t>24/08/2024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97EFEE-467D-BC02-EED5-05786A1E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65FAB3-03C0-9B7A-3029-0118ABC0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99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1499D-1E13-32B1-2F61-F8A14508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C43586-5852-6274-C4B9-9FEF2DC55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920EF2-0E1B-8C3B-554B-9A8E668E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38B90-974A-4682-9070-5DA2E68A75C1}" type="datetime1">
              <a:rPr lang="es-ES" smtClean="0"/>
              <a:t>24/08/2024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62D137-C998-8E10-2E3F-B1FD0F17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4A8719-6275-9F94-B2CD-346940F8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233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6A14A3-B959-2875-95B2-9F533E37E2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BDBDD9-9E91-27C3-45F2-1EE902F0C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D6BA70-2334-0E4B-F984-476A3D472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D1E8-1857-4AAC-A702-860E1ABD4823}" type="datetime1">
              <a:rPr lang="es-ES" smtClean="0"/>
              <a:t>24/08/2024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C0DFD-F373-0064-7E53-4287751F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7678E6-FDA2-83F5-6DD4-37EF3C0C5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37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CE334-37E3-EC51-361E-B026898E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B56982-88C3-A0F0-E2B6-E7910A72F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B46AB7-6117-348C-495C-BCAC9420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7AB-9B77-448D-8AE7-3FCB73DB694C}" type="datetime1">
              <a:rPr lang="es-ES" smtClean="0"/>
              <a:t>24/08/2024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9859EE-A9AA-626F-FBE5-BDE1E8CF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A44C44-636E-3FF3-77FF-E8230E57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5" y="6356350"/>
            <a:ext cx="2743200" cy="365125"/>
          </a:xfrm>
        </p:spPr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5D3E45E-443E-FD96-20E6-498E770550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02" y="103292"/>
            <a:ext cx="331568" cy="2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1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ne-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CE334-37E3-EC51-361E-B026898E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8042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B56982-88C3-A0F0-E2B6-E7910A72F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8542"/>
            <a:ext cx="10515600" cy="2838421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B46AB7-6117-348C-495C-BCAC9420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A7AB-9B77-448D-8AE7-3FCB73DB694C}" type="datetime1">
              <a:rPr lang="es-ES" smtClean="0"/>
              <a:t>24/08/2024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9859EE-A9AA-626F-FBE5-BDE1E8CF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A44C44-636E-3FF3-77FF-E8230E57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5" y="6356350"/>
            <a:ext cx="2743200" cy="365125"/>
          </a:xfrm>
        </p:spPr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5D3E45E-443E-FD96-20E6-498E770550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02" y="103292"/>
            <a:ext cx="331568" cy="2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9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BEEFCE6-765C-75F1-1D43-D17241C5C5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3FBC22-5DA8-847B-E065-79D061B0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CDDC63-94DD-FAC3-2301-209562009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9491FC-EA2A-D349-F950-B59FB614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DF75-BCDB-42E7-8E2E-62D73690EFDA}" type="datetime1">
              <a:rPr lang="es-ES" smtClean="0"/>
              <a:t>24/08/2024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C11B26-C270-4FCF-F2CF-137F04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7394BC-836A-75F1-1B03-61C89CCA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464E5-6FFC-4F02-B3C8-9E85F06087C7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FB015EA6-4CC7-2A99-8C8B-D2B29E2E7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10600" y="-2071204"/>
            <a:ext cx="12192001" cy="96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9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FBC22-5DA8-847B-E065-79D061B0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98516"/>
            <a:ext cx="10515600" cy="5491134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9491FC-EA2A-D349-F950-B59FB614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DF75-BCDB-42E7-8E2E-62D73690EFDA}" type="datetime1">
              <a:rPr lang="es-ES" smtClean="0"/>
              <a:t>24/08/2024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C11B26-C270-4FCF-F2CF-137F04D5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7394BC-836A-75F1-1B03-61C89CCA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DACC469-1208-218E-2241-3A6FFF61F5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02" y="103292"/>
            <a:ext cx="331568" cy="2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AE90C-782A-DCF8-8C8D-ADFAC770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BF4177-F97C-1412-D17F-B3829CA85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05155E-D9D8-D4D3-0B09-5A91AA043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229AD3-A4C3-F36D-41D9-B0752C04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9FA6-E30D-4B8F-AE59-9456B62618EC}" type="datetime1">
              <a:rPr lang="es-ES" smtClean="0"/>
              <a:t>24/08/2024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F728D1-5808-569E-701F-E1B54D57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F2E7D0-3AFD-42AF-CE6C-734F0C98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55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9158A-9CCD-8485-D1B1-63922018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C54FD-EB98-3B1C-728C-FCC7CC96E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C1DB4E-1DCA-60C7-4909-1645B04E3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E469CD-91D1-E272-6AD7-7506704F9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D34BA1C-7B35-4D9A-D7E7-D1AEE23F0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A3EE2D-5EC4-E8D0-67A1-BD58FCDA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E4BB-0AE0-4868-B914-AF3A8DCE5B02}" type="datetime1">
              <a:rPr lang="es-ES" smtClean="0"/>
              <a:t>24/08/2024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B01757-21B4-4C0F-9E4F-D52CE2DCF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992D70-AF88-95B2-C8E7-316494C5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47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7E382-31FE-AEB1-8AD7-4C1A91F6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E0A6DD-620B-C536-D83B-7F096146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3F80-4F3A-4910-A54C-DFBC177868D3}" type="datetime1">
              <a:rPr lang="es-ES" smtClean="0"/>
              <a:t>24/08/2024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53C5D0-205A-893C-797F-CACD5E7A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5C3F06-172B-BCD6-A551-60BFB7AA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656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4008AA-3EC7-25F5-50FC-63A8F6BF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21148-5489-47CF-BDBD-30ABBFD1730A}" type="datetime1">
              <a:rPr lang="es-ES" smtClean="0"/>
              <a:t>24/08/2024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F5CC881-64B9-D7A7-C8B0-908E43801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58535B-D7CF-0183-59AC-9EB37F95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35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27788A6-A16C-386A-0D2E-864B18CD0361}"/>
              </a:ext>
            </a:extLst>
          </p:cNvPr>
          <p:cNvSpPr/>
          <p:nvPr userDrawn="1"/>
        </p:nvSpPr>
        <p:spPr>
          <a:xfrm>
            <a:off x="0" y="5245100"/>
            <a:ext cx="12192000" cy="161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E1D3187-9DBB-B256-8CA4-6E13F2E92074}"/>
              </a:ext>
            </a:extLst>
          </p:cNvPr>
          <p:cNvSpPr/>
          <p:nvPr userDrawn="1"/>
        </p:nvSpPr>
        <p:spPr>
          <a:xfrm>
            <a:off x="-3759200" y="2127477"/>
            <a:ext cx="19710400" cy="4049486"/>
          </a:xfrm>
          <a:prstGeom prst="ellipse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1A8643C-D361-0AB9-FFBB-C5568426580E}"/>
              </a:ext>
            </a:extLst>
          </p:cNvPr>
          <p:cNvSpPr/>
          <p:nvPr userDrawn="1"/>
        </p:nvSpPr>
        <p:spPr>
          <a:xfrm>
            <a:off x="0" y="0"/>
            <a:ext cx="12192000" cy="4351338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56C62E-4738-B7B2-DBA7-D8F761EA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3CEE1-4FA4-7D21-09F3-B7BD8E81D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518AAE-A303-2E36-08D8-265D6E01A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6E5D13E-6CB1-42AF-8C21-4218348201C5}" type="datetime1">
              <a:rPr lang="es-ES" smtClean="0"/>
              <a:t>24/08/2024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500F18-B4A2-2871-0CF2-33CA84186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7F8513-A17D-7F66-24E3-2E1C5FF1B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227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E3464E5-6FFC-4F02-B3C8-9E85F06087C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810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84D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084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084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084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84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84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360connect.com/product-blog/are-shipping-containers-reused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faval" TargetMode="External"/><Relationship Id="rId2" Type="http://schemas.openxmlformats.org/officeDocument/2006/relationships/hyperlink" Target="https://www.linkedin.com/in/jofaval/" TargetMode="Externa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jofaval/talks-about/tree/master/knowledge-sharing/docker-and-kubernetes/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reference/dockerfile/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containers/overview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coolors.co/ffc000-70ad47-e05294-3ea4e0-f3712b-c375ff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72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6D997F8-08F6-EED1-E68A-1C212C118F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B90A1D-BD5B-7642-B6F4-A03DA6314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 anchor="ctr" anchorCtr="0"/>
          <a:lstStyle/>
          <a:p>
            <a:pPr algn="r"/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1E30541-795A-97D4-2A17-D99B9671B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00" y="2402180"/>
            <a:ext cx="5315856" cy="4197838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DFDF462-B454-5471-BE7C-7F94E9D3D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Principios de </a:t>
            </a:r>
            <a:r>
              <a:rPr lang="es-ES" dirty="0" err="1">
                <a:solidFill>
                  <a:schemeClr val="bg1"/>
                </a:solidFill>
              </a:rPr>
              <a:t>contenerización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16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BDA2ACE-7AD9-E86C-DC8A-7FACDAA0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Kernel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C7FCBE8-F7FB-6F9D-F3A1-EAA5ED77C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es el </a:t>
            </a:r>
            <a:r>
              <a:rPr lang="es-ES" dirty="0" err="1"/>
              <a:t>kernel</a:t>
            </a:r>
            <a:r>
              <a:rPr lang="es-ES" dirty="0"/>
              <a:t>?</a:t>
            </a:r>
          </a:p>
          <a:p>
            <a:r>
              <a:rPr lang="es-ES" dirty="0"/>
              <a:t>¿Qué funciones tiene?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091DC5-DA40-5CC1-4B06-FF9B4FBE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068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0B25B60-D247-958C-6111-A2D83795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5D8685-4859-47B5-E72B-CCFA1368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100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3044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1D582-FA50-1BDF-E556-43BD89E6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Créditos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D1CEDC-1946-41AE-F1F9-D7DA17FA9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AFA21F-212F-8D58-770B-AC6C8948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101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7916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39A6486-A818-5327-9C6C-27E4EF9C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Créditos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311A0DF-A078-6471-9658-11B99C98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Imagen de los contenedores - </a:t>
            </a:r>
            <a:r>
              <a:rPr lang="es-ES" sz="2000" dirty="0">
                <a:hlinkClick r:id="rId2"/>
              </a:rPr>
              <a:t>https://www.360connect.com/product-blog/are-shipping-containers-reused/</a:t>
            </a:r>
            <a:endParaRPr lang="es-E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19B4AC-025D-F6AF-913F-47A25B30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102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2498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C36A1CC-476F-110A-6660-185C95B2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Pelado Nerd</a:t>
            </a:r>
          </a:p>
        </p:txBody>
      </p:sp>
      <p:pic>
        <p:nvPicPr>
          <p:cNvPr id="9" name="Marcador de contenido 8" descr="Imagen que contiene persona, hombre, posando, sostener&#10;&#10;Descripción generada automáticamente">
            <a:extLst>
              <a:ext uri="{FF2B5EF4-FFF2-40B4-BE49-F238E27FC236}">
                <a16:creationId xmlns:a16="http://schemas.microsoft.com/office/drawing/2014/main" id="{8EDD5CAF-CCE6-47C0-488E-39A04177E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6E005EE-D826-BCDC-4EF5-653BEC236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B5F553-C5AD-BFAC-F8C3-CB9D4E95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103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1151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890F405-9192-2A78-9136-949B2D82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Linus </a:t>
            </a:r>
            <a:r>
              <a:rPr lang="es-ES" dirty="0" err="1"/>
              <a:t>Tech</a:t>
            </a:r>
            <a:r>
              <a:rPr lang="es-ES" dirty="0"/>
              <a:t> </a:t>
            </a:r>
            <a:r>
              <a:rPr lang="es-ES" dirty="0" err="1"/>
              <a:t>Tips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2CBB2A-7FF9-4EA8-0DCB-FA0FE3198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22C25FE-0CDA-45D2-63D3-AE2D04F8A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5A8731-C75E-F40E-1FD8-09B11EB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104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86488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82F4F-C273-C925-F27C-36FED668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Chico scripts para mejorar tu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91EF7B-252F-FD9E-4AB9-2BD70CCA5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5638E-8D58-B4F6-BECD-64142D7DD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Sé que lo vi el tres de junio de 2022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50C021-C750-F2AC-B4CF-424241E7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105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9287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B52EB-9EB1-9DFB-1FCB-BC8D22C2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Encuéntrame 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11909D-1FAA-53A5-72FE-25FCAEB73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LinkedIn - </a:t>
            </a: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https://www.linkedin.com/in/jofaval/</a:t>
            </a:r>
            <a:endParaRPr lang="es-ES" dirty="0"/>
          </a:p>
          <a:p>
            <a:r>
              <a:rPr lang="es-ES" dirty="0" err="1"/>
              <a:t>Github</a:t>
            </a:r>
            <a:r>
              <a:rPr lang="es-ES" dirty="0"/>
              <a:t> - </a:t>
            </a:r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https://github.com/jofaval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EB2323-B0C9-BA23-0801-AF4427F9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106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61257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1131864-FAA8-0FDD-0C4C-5DFE2447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2703250"/>
          </a:xfrm>
        </p:spPr>
        <p:txBody>
          <a:bodyPr>
            <a:normAutofit/>
          </a:bodyPr>
          <a:lstStyle/>
          <a:p>
            <a:r>
              <a:rPr lang="es-ES" sz="4000" dirty="0"/>
              <a:t>QR de las </a:t>
            </a:r>
            <a:r>
              <a:rPr lang="es-ES" sz="4000" dirty="0" err="1"/>
              <a:t>slides</a:t>
            </a:r>
            <a:endParaRPr lang="es-ES" sz="4000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9D78770D-32AF-E4A8-71F3-27FE78906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66EAF1-A2DE-55C2-51C3-F33554906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160450"/>
            <a:ext cx="3932237" cy="2708538"/>
          </a:xfrm>
        </p:spPr>
        <p:txBody>
          <a:bodyPr/>
          <a:lstStyle/>
          <a:p>
            <a:r>
              <a:rPr lang="es-E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/talks-about/knowledge-sharing/docker-and-kubernetes/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152C3A-AE9E-701F-879B-CC44FBA0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107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3063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90A1D-BD5B-7642-B6F4-A03DA6314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 anchor="ctr" anchorCtr="0"/>
          <a:lstStyle/>
          <a:p>
            <a:pPr algn="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FDF462-B454-5471-BE7C-7F94E9D3D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algn="r"/>
            <a:r>
              <a:rPr lang="es-ES" dirty="0"/>
              <a:t>Principios de </a:t>
            </a:r>
            <a:r>
              <a:rPr lang="es-ES" dirty="0" err="1"/>
              <a:t>contenerización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35180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10D3861-0D36-2B7C-7EB5-B5C7A8F2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¡¡Gracias por la atención!!</a:t>
            </a:r>
            <a:endParaRPr lang="es-E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3A8A6E8-0A2A-3E13-E1D6-360C618D3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B91FC9-AE14-552E-D1BA-EDB064B6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16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D1221-64F2-D09E-AB4E-BAD2FAE5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Despliegue y orquestación del siglo XX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5F6AA1-E5B3-3734-735D-0B01B55D0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01C584-E227-FD49-AE00-FFA39961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1911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750D8-2327-F015-21E3-701B1EE3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F13D8D-0E83-B29F-D4B7-0785C12A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1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080E8-711C-DFAB-25CB-6EE811E0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Máquinas virtuales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6B1C15-A249-34EA-4D19-3B91593D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2106C6-171D-EEB5-B50D-E6E2CB4E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46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E6FFD1D-73DC-9D66-EA54-CECE29FE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Virtualización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D2D0A0-08AC-FBDC-D319-2D1BA3778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79916C-CC06-17EF-B6BA-9162217C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32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D3460-00C0-CFDD-5399-DD2928C2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Infrastructure</a:t>
            </a:r>
            <a:r>
              <a:rPr lang="es-ES" dirty="0"/>
              <a:t> as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AC83EB-C613-821A-634C-880A28709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ABF8B3-D387-94AB-EAEF-FD691EF2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36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431AA9B-5DF3-6E55-42E0-9D649CCA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Cloud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3FC707-0AA3-139F-10D7-C638458CB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DF2817-6349-14FF-D40B-E0146017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58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82BB1-92A7-D992-A310-B32BF3CE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On</a:t>
            </a:r>
            <a:r>
              <a:rPr lang="es-ES" dirty="0"/>
              <a:t>-premise, híbrido y </a:t>
            </a:r>
            <a:r>
              <a:rPr lang="es-ES" dirty="0" err="1"/>
              <a:t>cloud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D33215-4B65-2CDB-B6FA-B0FBCCF90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9C87C8-A98B-FA39-1D98-8EC39B02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668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5ECE7-E0D2-2AC8-948E-EC78A8DB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IaaS y PaaS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E95F43-9496-37D4-C3FD-5404040B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IaaS – </a:t>
            </a:r>
            <a:r>
              <a:rPr lang="es-ES" dirty="0" err="1"/>
              <a:t>Infrastructure</a:t>
            </a:r>
            <a:r>
              <a:rPr lang="es-ES" dirty="0"/>
              <a:t> as a </a:t>
            </a:r>
            <a:r>
              <a:rPr lang="es-ES" dirty="0" err="1"/>
              <a:t>Service</a:t>
            </a:r>
            <a:endParaRPr lang="es-ES" dirty="0"/>
          </a:p>
          <a:p>
            <a:pPr lvl="1"/>
            <a:r>
              <a:rPr lang="es-ES" dirty="0"/>
              <a:t>Te ceden los recursos “físicos” que usas a placer/necesidad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D140BF-AB43-E113-1387-CEC3A84F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5021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5ECE7-E0D2-2AC8-948E-EC78A8DB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IaaS y PaaS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E95F43-9496-37D4-C3FD-5404040B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IaaS – </a:t>
            </a:r>
            <a:r>
              <a:rPr lang="es-ES" dirty="0" err="1"/>
              <a:t>Infrastructure</a:t>
            </a:r>
            <a:r>
              <a:rPr lang="es-ES" dirty="0"/>
              <a:t> as a </a:t>
            </a:r>
            <a:r>
              <a:rPr lang="es-ES" dirty="0" err="1"/>
              <a:t>Service</a:t>
            </a:r>
            <a:endParaRPr lang="es-ES" dirty="0"/>
          </a:p>
          <a:p>
            <a:pPr lvl="1"/>
            <a:r>
              <a:rPr lang="es-ES" dirty="0"/>
              <a:t>Te ceden los recursos “físicos” que usas a placer/necesidad</a:t>
            </a:r>
          </a:p>
          <a:p>
            <a:r>
              <a:rPr lang="es-ES" dirty="0"/>
              <a:t>PaaS – </a:t>
            </a:r>
            <a:r>
              <a:rPr lang="es-ES" dirty="0" err="1"/>
              <a:t>Platform</a:t>
            </a:r>
            <a:r>
              <a:rPr lang="es-ES" dirty="0"/>
              <a:t> as a </a:t>
            </a:r>
            <a:r>
              <a:rPr lang="es-ES" dirty="0" err="1"/>
              <a:t>Service</a:t>
            </a:r>
            <a:endParaRPr lang="es-ES" dirty="0"/>
          </a:p>
          <a:p>
            <a:pPr lvl="1"/>
            <a:r>
              <a:rPr lang="es-ES" dirty="0"/>
              <a:t>Ya te dan un cierto algo montado sobre infra, un SO, una BDD</a:t>
            </a:r>
          </a:p>
          <a:p>
            <a:pPr lvl="1"/>
            <a:r>
              <a:rPr lang="es-ES" dirty="0"/>
              <a:t>PaaS es todo servicio que no forma parte final directamente de tu sistema, es decir, necesita de algo más para aportar valor a tu sistema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D140BF-AB43-E113-1387-CEC3A84F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18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F890DA0-B59B-C666-C461-6BF69C39D17E}"/>
              </a:ext>
            </a:extLst>
          </p:cNvPr>
          <p:cNvSpPr/>
          <p:nvPr/>
        </p:nvSpPr>
        <p:spPr>
          <a:xfrm>
            <a:off x="838199" y="1757779"/>
            <a:ext cx="8927237" cy="1003176"/>
          </a:xfrm>
          <a:prstGeom prst="rect">
            <a:avLst/>
          </a:prstGeom>
          <a:solidFill>
            <a:srgbClr val="F9F9FA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43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2AF-B7B3-9273-98BF-76799A1A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Infrastructure</a:t>
            </a:r>
            <a:r>
              <a:rPr lang="es-ES" dirty="0"/>
              <a:t> as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D3343B-BC4E-97DF-2E96-EEA5F6B0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837179-2F0A-4A2C-0E46-AFD1B0CE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73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A5C738C-9492-E397-2121-49E7B566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 </a:t>
            </a:r>
            <a:r>
              <a:rPr lang="en-US" sz="6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presento</a:t>
            </a:r>
            <a:endParaRPr lang="en-US" sz="6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8BDA3E5-4EB4-942B-6185-98633CC5D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Pepe Fabra Valverde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Marcador de contenido 8" descr="Hombre sonriendo con barba y bigote&#10;&#10;Descripción generada automáticamente">
            <a:extLst>
              <a:ext uri="{FF2B5EF4-FFF2-40B4-BE49-F238E27FC236}">
                <a16:creationId xmlns:a16="http://schemas.microsoft.com/office/drawing/2014/main" id="{C28DDCA9-EE25-22DB-653A-2FFC729A8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A3D9C7-29DB-FEDC-E30C-BD65CC47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0529" y="6356350"/>
            <a:ext cx="1054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BE3464E5-6FFC-4F02-B3C8-9E85F06087C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54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C3757D-89A9-BA98-7DE4-4CA7A83C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Filosofía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7284B94-3D1A-36AB-C78A-5D94CC84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5D2D64-3315-5CD2-F19A-79579CE2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08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E46DB-594F-B250-585D-258275E1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Terraform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CC60E1-538C-58BB-EB53-09918EA0F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Open-</a:t>
            </a:r>
            <a:r>
              <a:rPr lang="es-ES" dirty="0" err="1"/>
              <a:t>terraform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5397B6-6724-B546-68C3-98E0B17D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7208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A882A-31EC-A6EC-5FB1-5599D21F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Misma configuración diferentes regiones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65C544-BB23-E779-6B8B-9FF3EEE5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ACA65E-1263-43CD-7C59-D0AA00C6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62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DB501-7922-A2C9-C58E-D3E9BAC2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Configuration</a:t>
            </a:r>
            <a:r>
              <a:rPr lang="es-ES" dirty="0"/>
              <a:t> as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EC9437-A529-8ED3-5399-DFA72A1BD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38A3E1-4AA6-FFEE-8AB2-74DD4675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534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0F601-D2D1-288B-75BC-2A3B6616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BBC9FE-EDFE-D783-21E9-1FD8114F8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FCC299-659F-8AD3-961C-8FC8CB90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250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B533F2B-4F3C-795F-13C6-774C3B81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2B1E45-2DF8-2492-9EEC-5226627ED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One-liner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3315E6-B19A-1F26-1223-A00BD2F0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868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1E128-8104-0B17-0E63-6C516386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Docker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42702F-3E41-4B57-3959-9AE1C4A17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D5B78E-1445-8B59-5F5F-0A05D1E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80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E9F6120-EFF4-7BDD-F65E-E03A6CE8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entendemos por arquitectura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303AE3E-3264-69B7-8640-B433C9301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10CDA-6900-F4BE-F6E3-AE0B8756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0295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51DCE63-785C-C51D-017E-483F7864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Docker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B8746F-A444-46D5-01DE-16E6CCAC2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Que se vaya </a:t>
            </a:r>
            <a:r>
              <a:rPr lang="es-ES" dirty="0" err="1"/>
              <a:t>stackeando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307AD-F7DD-DC11-E51A-59C8B83D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674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E116-16CB-E3DF-E00E-EE2F6B0F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Virtualización en Docker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30D3BD-C440-9E10-9E6B-0E7E563F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Uso de recursos físicos, no se simulan </a:t>
            </a:r>
            <a:r>
              <a:rPr lang="es-ES" i="1" dirty="0"/>
              <a:t>tanto</a:t>
            </a:r>
            <a:endParaRPr lang="es-ES" dirty="0"/>
          </a:p>
          <a:p>
            <a:r>
              <a:rPr lang="es-ES" dirty="0"/>
              <a:t>Detalles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0CAEFA-1FEB-E765-B419-FCFC73CB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710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1D30F48-C6B2-7C84-78BE-0110BD58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89E79B-8EB0-A99A-0C68-C4C39CB48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Máquinas virtuales y virtualización</a:t>
            </a:r>
          </a:p>
          <a:p>
            <a:r>
              <a:rPr lang="es-ES" dirty="0" err="1"/>
              <a:t>Infrastructure</a:t>
            </a:r>
            <a:r>
              <a:rPr lang="es-ES" dirty="0"/>
              <a:t> as </a:t>
            </a:r>
            <a:r>
              <a:rPr lang="es-ES" dirty="0" err="1"/>
              <a:t>Code</a:t>
            </a:r>
            <a:r>
              <a:rPr lang="es-ES" dirty="0"/>
              <a:t> (</a:t>
            </a:r>
            <a:r>
              <a:rPr lang="es-ES" dirty="0" err="1"/>
              <a:t>IaC</a:t>
            </a:r>
            <a:r>
              <a:rPr lang="es-ES" dirty="0"/>
              <a:t>)</a:t>
            </a:r>
          </a:p>
          <a:p>
            <a:r>
              <a:rPr lang="es-ES" dirty="0"/>
              <a:t>Docker</a:t>
            </a:r>
          </a:p>
          <a:p>
            <a:pPr lvl="1"/>
            <a:r>
              <a:rPr lang="es-ES" dirty="0"/>
              <a:t>Qué es</a:t>
            </a:r>
          </a:p>
          <a:p>
            <a:pPr lvl="1"/>
            <a:r>
              <a:rPr lang="es-ES" dirty="0"/>
              <a:t>Cómo ponerlo en funcionamiento</a:t>
            </a:r>
          </a:p>
          <a:p>
            <a:r>
              <a:rPr lang="es-ES" dirty="0"/>
              <a:t>Docker </a:t>
            </a:r>
            <a:r>
              <a:rPr lang="es-ES" dirty="0" err="1"/>
              <a:t>Compose</a:t>
            </a:r>
            <a:r>
              <a:rPr lang="es-ES" dirty="0"/>
              <a:t> y Docker </a:t>
            </a:r>
            <a:r>
              <a:rPr lang="es-ES" dirty="0" err="1"/>
              <a:t>Swarm</a:t>
            </a:r>
            <a:endParaRPr lang="es-ES" dirty="0"/>
          </a:p>
          <a:p>
            <a:r>
              <a:rPr lang="es-ES" dirty="0"/>
              <a:t>Estrategia de adopción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3701F4-EAA9-FB46-D5A8-2F8F6B94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4354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A8AB4-259A-392D-5330-9B36213C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 - Contenedores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21523F-7FEE-8790-A302-4B211D15C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5D33B5-A775-F46A-A737-734B936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2120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Imagen 15" descr="Imagen que contiene contenedor de carga, objeto, camioneta, camión&#10;&#10;Descripción generada automáticamente">
            <a:extLst>
              <a:ext uri="{FF2B5EF4-FFF2-40B4-BE49-F238E27FC236}">
                <a16:creationId xmlns:a16="http://schemas.microsoft.com/office/drawing/2014/main" id="{4A7C6379-BDB5-BFFB-4ED2-2217FA564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15747" r="-25"/>
          <a:stretch/>
        </p:blipFill>
        <p:spPr>
          <a:xfrm>
            <a:off x="-3048" y="1282"/>
            <a:ext cx="12191980" cy="6856718"/>
          </a:xfrm>
          <a:prstGeom prst="rect">
            <a:avLst/>
          </a:prstGeom>
        </p:spPr>
      </p:pic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41B3063B-D3F7-BEC3-90C1-53619055161D}"/>
              </a:ext>
            </a:extLst>
          </p:cNvPr>
          <p:cNvSpPr/>
          <p:nvPr/>
        </p:nvSpPr>
        <p:spPr>
          <a:xfrm>
            <a:off x="0" y="5741162"/>
            <a:ext cx="12192000" cy="1116838"/>
          </a:xfrm>
          <a:custGeom>
            <a:avLst/>
            <a:gdLst>
              <a:gd name="connsiteX0" fmla="*/ 12192000 w 12192000"/>
              <a:gd name="connsiteY0" fmla="*/ 0 h 1116838"/>
              <a:gd name="connsiteX1" fmla="*/ 12192000 w 12192000"/>
              <a:gd name="connsiteY1" fmla="*/ 1116838 h 1116838"/>
              <a:gd name="connsiteX2" fmla="*/ 0 w 12192000"/>
              <a:gd name="connsiteY2" fmla="*/ 1116838 h 1116838"/>
              <a:gd name="connsiteX3" fmla="*/ 0 w 12192000"/>
              <a:gd name="connsiteY3" fmla="*/ 0 h 1116838"/>
              <a:gd name="connsiteX4" fmla="*/ 585864 w 12192000"/>
              <a:gd name="connsiteY4" fmla="*/ 90007 h 1116838"/>
              <a:gd name="connsiteX5" fmla="*/ 6096000 w 12192000"/>
              <a:gd name="connsiteY5" fmla="*/ 435801 h 1116838"/>
              <a:gd name="connsiteX6" fmla="*/ 11606136 w 12192000"/>
              <a:gd name="connsiteY6" fmla="*/ 90007 h 111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16838">
                <a:moveTo>
                  <a:pt x="12192000" y="0"/>
                </a:moveTo>
                <a:lnTo>
                  <a:pt x="12192000" y="1116838"/>
                </a:lnTo>
                <a:lnTo>
                  <a:pt x="0" y="1116838"/>
                </a:lnTo>
                <a:lnTo>
                  <a:pt x="0" y="0"/>
                </a:lnTo>
                <a:lnTo>
                  <a:pt x="585864" y="90007"/>
                </a:lnTo>
                <a:cubicBezTo>
                  <a:pt x="2158764" y="308324"/>
                  <a:pt x="4054921" y="435801"/>
                  <a:pt x="6096000" y="435801"/>
                </a:cubicBezTo>
                <a:cubicBezTo>
                  <a:pt x="8137079" y="435801"/>
                  <a:pt x="10033236" y="308324"/>
                  <a:pt x="11606136" y="900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28" name="Marcador de número de diapositiva 3">
            <a:extLst>
              <a:ext uri="{FF2B5EF4-FFF2-40B4-BE49-F238E27FC236}">
                <a16:creationId xmlns:a16="http://schemas.microsoft.com/office/drawing/2014/main" id="{6B8F049D-BA25-6201-836E-F4CD512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5" y="6356350"/>
            <a:ext cx="2743200" cy="365125"/>
          </a:xfrm>
        </p:spPr>
        <p:txBody>
          <a:bodyPr/>
          <a:lstStyle/>
          <a:p>
            <a:fld id="{BE3464E5-6FFC-4F02-B3C8-9E85F06087C7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605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69E5B-F821-C224-050E-B9BBFB77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Filosofía de Contenedores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B5DACB-81A6-607C-BE19-80218880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7DDFDE-3504-64F3-58B9-A07F1F95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028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DF945-C527-B406-1754-ED3E478E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079A34-B5FF-F9F3-2B2A-9A070F98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endParaRPr lang="es-ES" dirty="0"/>
          </a:p>
          <a:p>
            <a:r>
              <a:rPr lang="es-ES" dirty="0"/>
              <a:t>Automáticos</a:t>
            </a:r>
          </a:p>
          <a:p>
            <a:r>
              <a:rPr lang="es-ES" dirty="0"/>
              <a:t>Hash id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E44283-6A55-50A3-CBDF-34F6E37A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1826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4AA864-A990-721A-3735-EDED861B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Imagen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A0899A5-813B-71DD-8F69-F36A5AD34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2FA580-42B0-E1A4-E214-76CC87B2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7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95B06-9C2C-6C59-14C6-638C4A6A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Comandos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77A4C8-5A35-53C7-A54E-54D90723B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C74921-B1F3-673F-CFFD-A6F235F1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3806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BE29-6BFC-1597-BA9D-79056BF9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Superviser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BAE830-1FB8-40F8-0491-070405FC3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ACFB10-793F-C6DE-4738-34C11183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880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EBAF4-911A-A87B-7794-F30E4D94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Plantillas de Docker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D16931D-3867-9005-2A48-BDB0D6973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7098BC-F5C0-381D-A34B-781A4CF7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763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A4240-1889-96D9-FDBC-4D8425DD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Volúmen</a:t>
            </a:r>
            <a:r>
              <a:rPr lang="es-ES" dirty="0"/>
              <a:t> en disco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57B12-A9BC-69FC-945A-73D6B4A5C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Consume mucho espacio físico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13807C-74D8-9CCE-A4E0-F4F5C3EF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449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F77D648-3272-40EF-687A-EFDB419F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Dockerfile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14C0F55-34BA-E04A-0B7F-CD1121F5D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1C78CC-C847-07F9-3EFF-F3CA8558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002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3A831-D02A-E8C2-DC5D-57D03154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Docker?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B91B85D-6827-382F-3970-DF1550C4B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4E48C3-2E56-48D0-25AC-A515707F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149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C459FB4-B248-21BC-4166-F3436128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Disclaimer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80B952-C444-BB55-1605-1DA8EB4A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Las instrucciones no son case-sensitive, pero la convención es usar MAYÚSCULAS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421BD6-4530-362A-1359-5107847D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701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F7EFA-CB5A-73C3-2FCD-C08D6840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 </a:t>
            </a:r>
            <a:r>
              <a:rPr lang="es-ES" dirty="0" err="1"/>
              <a:t>Dockerfile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4597E5-5AA9-81BC-6A2A-1B448BB81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/>
              <a:t>FROM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ENV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WORKDIR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COPY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RUN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EXPOSE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USER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CMD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1F890C-9225-CB1D-3F7F-2F66669B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697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F7EFA-CB5A-73C3-2FCD-C08D6840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 </a:t>
            </a:r>
            <a:r>
              <a:rPr lang="es-ES" dirty="0" err="1"/>
              <a:t>Dockerfile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4597E5-5AA9-81BC-6A2A-1B448BB81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/>
              <a:t>FROM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ENV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WORKDIR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COPY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RUN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EXPOSE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USER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CMD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1F890C-9225-CB1D-3F7F-2F66669B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42</a:t>
            </a:fld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D96E18FD-D337-4D89-5228-55F2FD577AAE}"/>
              </a:ext>
            </a:extLst>
          </p:cNvPr>
          <p:cNvSpPr txBox="1">
            <a:spLocks/>
          </p:cNvSpPr>
          <p:nvPr/>
        </p:nvSpPr>
        <p:spPr>
          <a:xfrm>
            <a:off x="4054475" y="1825625"/>
            <a:ext cx="7299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84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84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84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84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84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La estructura es bastante flexible, permite tener alias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Y no requiere de un orden específico, más allá de empezar siempre por </a:t>
            </a:r>
            <a:r>
              <a:rPr lang="es-ES" b="1" dirty="0"/>
              <a:t>FROM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583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2D77A-1310-0981-AD75-0104E8B7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FROM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A51EC2-28CD-8897-B0E5-A8A0D2CFE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Imagen de Docker a la que apuntar</a:t>
            </a:r>
          </a:p>
          <a:p>
            <a:r>
              <a:rPr lang="es-ES" dirty="0"/>
              <a:t>Si no indicas versión, se asumirá la </a:t>
            </a:r>
            <a:r>
              <a:rPr lang="es-ES" i="1" dirty="0" err="1"/>
              <a:t>latest</a:t>
            </a:r>
            <a:r>
              <a:rPr lang="es-ES" dirty="0"/>
              <a:t>, última versión </a:t>
            </a:r>
            <a:r>
              <a:rPr lang="es-ES" b="1" dirty="0"/>
              <a:t>estable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4F32FF-25A8-DFAD-9ACB-6C8AC335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817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3C04D-0348-870D-FACC-F846CEE1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FD479A-A8D6-D849-B7B0-CB0475B8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95F325-0829-182F-E3FF-13F1AB24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80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9CF14-4E41-199C-3D41-D8E223D1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VOLUME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628426-C578-89F7-3FFD-3571CA51F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734DD8-07A8-8E10-FD9F-20F1CD02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15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A04B6-0355-A47A-D6E6-14E78242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WORKDIR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11EA90-81C6-3BAE-4254-DD680F17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403D78-EFC7-9827-1CA9-DCB6FF35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7933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2DE59-E561-9869-2429-728768CF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3234D7-1887-12CC-2B58-4740F16E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998609-E6B8-6E69-F5D4-BE07A382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454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3275A-C2FC-6BD7-CAF8-A27A1062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COPY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95666B-973F-E88C-3CEC-C847E3E9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0A189E-A14C-2A39-EA84-EE6BCE25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777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C902-3507-6FDF-0302-A87BEEFD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EXPOSE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B801E-158A-B2F6-EC1E-D5A7658D1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90B05C-CB64-E9A5-3302-A6B0D4CC9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869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01D280D-F3C5-1ABE-13EF-E0FC0D99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Licencias de Sistemas Operativos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714DB0-B0F2-5E87-12E0-21EBFC80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2D0694-6D42-7750-174D-102625EB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297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98DEC-F382-2CBA-D5D1-36D09C34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RUN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A12AFC-77C1-EFC6-38B1-316A54D97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758463-8B2B-565F-526B-477489CD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162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E7D96-377F-E3E0-F250-DF320C7A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CMD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405C6C-38D5-AAEC-504D-759C9484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353569-9E53-64B1-76C5-F54A569F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255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9BABBC9-332C-9CFE-1A21-BC46C09F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 del </a:t>
            </a:r>
            <a:r>
              <a:rPr lang="es-ES" dirty="0" err="1"/>
              <a:t>Dockerfile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1CBE58-9B78-0E9F-07D4-2D96F198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https://docs.docker.com/reference/dockerfile/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3C948A-C300-DF9A-83C2-7CF12798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600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9BABBC9-332C-9CFE-1A21-BC46C09F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Extensión de Docker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1CBE58-9B78-0E9F-07D4-2D96F198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hlinkClick r:id="rId2"/>
              </a:rPr>
              <a:t>https://code.visualstudio.com/docs/containers/overview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3C948A-C300-DF9A-83C2-7CF12798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494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D365D-12EF-A1A0-7DF8-D46AE0345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Versionado de imágenes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222A2F-E519-657D-77FE-A9D6115B2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Comando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Ejemplos:</a:t>
            </a:r>
          </a:p>
          <a:p>
            <a:r>
              <a:rPr lang="es-ES" dirty="0"/>
              <a:t>-</a:t>
            </a:r>
            <a:r>
              <a:rPr lang="es-ES" dirty="0" err="1"/>
              <a:t>alpha</a:t>
            </a:r>
            <a:endParaRPr lang="es-ES" dirty="0"/>
          </a:p>
          <a:p>
            <a:r>
              <a:rPr lang="es-ES" dirty="0"/>
              <a:t>-beta</a:t>
            </a:r>
          </a:p>
          <a:p>
            <a:r>
              <a:rPr lang="es-ES" dirty="0"/>
              <a:t>-</a:t>
            </a:r>
            <a:r>
              <a:rPr lang="es-ES" dirty="0" err="1"/>
              <a:t>rc</a:t>
            </a:r>
            <a:r>
              <a:rPr lang="es-ES" dirty="0"/>
              <a:t> (</a:t>
            </a:r>
            <a:r>
              <a:rPr lang="es-ES" dirty="0" err="1"/>
              <a:t>Release</a:t>
            </a:r>
            <a:r>
              <a:rPr lang="es-ES" dirty="0"/>
              <a:t> Candidate)</a:t>
            </a:r>
          </a:p>
          <a:p>
            <a:r>
              <a:rPr lang="es-ES" dirty="0"/>
              <a:t>-</a:t>
            </a:r>
            <a:r>
              <a:rPr lang="es-ES" dirty="0" err="1"/>
              <a:t>canary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C16692-E19C-2009-4126-557622F4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5640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0FE00D7-D578-9591-738A-E89027B3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Hablemos de versionado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B2522D-910F-98C2-98F5-068886B1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7052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56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57BDB34B-2168-E643-5172-80DDE532343D}"/>
              </a:ext>
            </a:extLst>
          </p:cNvPr>
          <p:cNvSpPr/>
          <p:nvPr/>
        </p:nvSpPr>
        <p:spPr>
          <a:xfrm rot="16200000">
            <a:off x="8146743" y="3332007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5BB5EFA0-63E6-9C8C-F640-94CFD6646DC0}"/>
              </a:ext>
            </a:extLst>
          </p:cNvPr>
          <p:cNvSpPr/>
          <p:nvPr/>
        </p:nvSpPr>
        <p:spPr>
          <a:xfrm rot="16200000">
            <a:off x="2813057" y="3330155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Hexágono 28">
            <a:extLst>
              <a:ext uri="{FF2B5EF4-FFF2-40B4-BE49-F238E27FC236}">
                <a16:creationId xmlns:a16="http://schemas.microsoft.com/office/drawing/2014/main" id="{24F54FFB-C4B5-D456-6675-24BCA52647FA}"/>
              </a:ext>
            </a:extLst>
          </p:cNvPr>
          <p:cNvSpPr/>
          <p:nvPr/>
        </p:nvSpPr>
        <p:spPr>
          <a:xfrm rot="16200000">
            <a:off x="4601460" y="3355026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Hexágono 29">
            <a:extLst>
              <a:ext uri="{FF2B5EF4-FFF2-40B4-BE49-F238E27FC236}">
                <a16:creationId xmlns:a16="http://schemas.microsoft.com/office/drawing/2014/main" id="{CB2B8E6D-E5CA-BB67-6F1A-95848A9D9417}"/>
              </a:ext>
            </a:extLst>
          </p:cNvPr>
          <p:cNvSpPr/>
          <p:nvPr/>
        </p:nvSpPr>
        <p:spPr>
          <a:xfrm rot="16200000">
            <a:off x="5499854" y="1685523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77445D24-C3B9-76C2-49DF-F68FFDEA6FB1}"/>
              </a:ext>
            </a:extLst>
          </p:cNvPr>
          <p:cNvSpPr/>
          <p:nvPr/>
        </p:nvSpPr>
        <p:spPr>
          <a:xfrm rot="16200000">
            <a:off x="7296357" y="168419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35C26EF-AFD5-A99B-29E6-D23C723A7DA5}"/>
              </a:ext>
            </a:extLst>
          </p:cNvPr>
          <p:cNvCxnSpPr>
            <a:cxnSpLocks/>
          </p:cNvCxnSpPr>
          <p:nvPr/>
        </p:nvCxnSpPr>
        <p:spPr>
          <a:xfrm>
            <a:off x="571500" y="2162175"/>
            <a:ext cx="15652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3932C60-E552-EC6D-EAA9-6DC0D8AA92AC}"/>
              </a:ext>
            </a:extLst>
          </p:cNvPr>
          <p:cNvSpPr txBox="1"/>
          <p:nvPr/>
        </p:nvSpPr>
        <p:spPr>
          <a:xfrm>
            <a:off x="571500" y="1786177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2214170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57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484A892B-72A3-9B67-F0BD-78109E422B59}"/>
              </a:ext>
            </a:extLst>
          </p:cNvPr>
          <p:cNvSpPr/>
          <p:nvPr/>
        </p:nvSpPr>
        <p:spPr>
          <a:xfrm rot="16200000">
            <a:off x="8146743" y="3332007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985C47FC-1642-9E8B-1621-FC2EE2C9AEB3}"/>
              </a:ext>
            </a:extLst>
          </p:cNvPr>
          <p:cNvSpPr/>
          <p:nvPr/>
        </p:nvSpPr>
        <p:spPr>
          <a:xfrm rot="16200000">
            <a:off x="1964180" y="166514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932086E5-8826-EC02-246D-3C0715E4E970}"/>
              </a:ext>
            </a:extLst>
          </p:cNvPr>
          <p:cNvSpPr/>
          <p:nvPr/>
        </p:nvSpPr>
        <p:spPr>
          <a:xfrm rot="16200000">
            <a:off x="4601460" y="3355026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403F0B4C-0C1B-46B4-D155-15266E771831}"/>
              </a:ext>
            </a:extLst>
          </p:cNvPr>
          <p:cNvSpPr/>
          <p:nvPr/>
        </p:nvSpPr>
        <p:spPr>
          <a:xfrm rot="16200000">
            <a:off x="5499854" y="1685523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D46FD85-35C2-0C3C-529D-9627D0824BD8}"/>
              </a:ext>
            </a:extLst>
          </p:cNvPr>
          <p:cNvSpPr/>
          <p:nvPr/>
        </p:nvSpPr>
        <p:spPr>
          <a:xfrm rot="16200000">
            <a:off x="7296357" y="168419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64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58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6863B293-9929-4C34-91A7-D9747972795F}"/>
              </a:ext>
            </a:extLst>
          </p:cNvPr>
          <p:cNvSpPr/>
          <p:nvPr/>
        </p:nvSpPr>
        <p:spPr>
          <a:xfrm rot="16200000">
            <a:off x="8146743" y="3332007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28C7EB07-8FAA-E0B9-E3CD-6430FBA448BA}"/>
              </a:ext>
            </a:extLst>
          </p:cNvPr>
          <p:cNvSpPr/>
          <p:nvPr/>
        </p:nvSpPr>
        <p:spPr>
          <a:xfrm rot="16200000">
            <a:off x="1964180" y="166514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41B88DC9-3515-7084-B93C-CEBAC5A8CC9A}"/>
              </a:ext>
            </a:extLst>
          </p:cNvPr>
          <p:cNvSpPr/>
          <p:nvPr/>
        </p:nvSpPr>
        <p:spPr>
          <a:xfrm rot="16200000">
            <a:off x="2806902" y="3336505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03586F37-B4BA-C67B-C396-055BD6C6678D}"/>
              </a:ext>
            </a:extLst>
          </p:cNvPr>
          <p:cNvSpPr/>
          <p:nvPr/>
        </p:nvSpPr>
        <p:spPr>
          <a:xfrm rot="16200000">
            <a:off x="5499854" y="1685523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210E3C52-8221-9EDE-EF23-AF904911E675}"/>
              </a:ext>
            </a:extLst>
          </p:cNvPr>
          <p:cNvSpPr/>
          <p:nvPr/>
        </p:nvSpPr>
        <p:spPr>
          <a:xfrm rot="16200000">
            <a:off x="7296357" y="168419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28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59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04051318-29FC-8053-3EA3-E57B4217F4CB}"/>
              </a:ext>
            </a:extLst>
          </p:cNvPr>
          <p:cNvSpPr/>
          <p:nvPr/>
        </p:nvSpPr>
        <p:spPr>
          <a:xfrm rot="16200000">
            <a:off x="8146743" y="3332007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1487CF3E-96BA-5E3B-A690-6897E15D8107}"/>
              </a:ext>
            </a:extLst>
          </p:cNvPr>
          <p:cNvSpPr/>
          <p:nvPr/>
        </p:nvSpPr>
        <p:spPr>
          <a:xfrm rot="16200000">
            <a:off x="1964180" y="166514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47E4C783-7B7D-597F-6DE4-06356808DC17}"/>
              </a:ext>
            </a:extLst>
          </p:cNvPr>
          <p:cNvSpPr/>
          <p:nvPr/>
        </p:nvSpPr>
        <p:spPr>
          <a:xfrm rot="16200000">
            <a:off x="2800376" y="3330155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D38FD321-3C0F-E56E-FFC4-EFAEDFE02D44}"/>
              </a:ext>
            </a:extLst>
          </p:cNvPr>
          <p:cNvSpPr/>
          <p:nvPr/>
        </p:nvSpPr>
        <p:spPr>
          <a:xfrm rot="16200000">
            <a:off x="4601460" y="3355026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DF801C84-B4C8-AC59-C793-2057B3B84066}"/>
              </a:ext>
            </a:extLst>
          </p:cNvPr>
          <p:cNvSpPr/>
          <p:nvPr/>
        </p:nvSpPr>
        <p:spPr>
          <a:xfrm rot="16200000">
            <a:off x="7296357" y="168419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8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7E2A9-EF3F-9DC9-1EDD-07EF81DB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 libre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926692-9F01-70F7-7184-00848075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544BB3-6C3C-1A43-A754-10EB5AF5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5753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60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DA1F1ED6-730F-4604-1E5D-B5436642363B}"/>
              </a:ext>
            </a:extLst>
          </p:cNvPr>
          <p:cNvSpPr/>
          <p:nvPr/>
        </p:nvSpPr>
        <p:spPr>
          <a:xfrm rot="16200000">
            <a:off x="8146743" y="3332007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0DD4BEA3-25FA-A7E3-58F7-DA25D1C9188D}"/>
              </a:ext>
            </a:extLst>
          </p:cNvPr>
          <p:cNvSpPr/>
          <p:nvPr/>
        </p:nvSpPr>
        <p:spPr>
          <a:xfrm rot="16200000">
            <a:off x="1964180" y="166514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15368B7B-72B5-4142-29E3-F08D613CDAEB}"/>
              </a:ext>
            </a:extLst>
          </p:cNvPr>
          <p:cNvSpPr/>
          <p:nvPr/>
        </p:nvSpPr>
        <p:spPr>
          <a:xfrm rot="16200000">
            <a:off x="2781638" y="3330155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A1DBAC52-6831-AF9F-56D0-47B168B9C45D}"/>
              </a:ext>
            </a:extLst>
          </p:cNvPr>
          <p:cNvSpPr/>
          <p:nvPr/>
        </p:nvSpPr>
        <p:spPr>
          <a:xfrm rot="16200000">
            <a:off x="4601460" y="3355026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3023EC2C-6548-1F4F-B113-475AAFFC67DC}"/>
              </a:ext>
            </a:extLst>
          </p:cNvPr>
          <p:cNvSpPr/>
          <p:nvPr/>
        </p:nvSpPr>
        <p:spPr>
          <a:xfrm rot="16200000">
            <a:off x="5499854" y="1685523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90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61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ABAE4CF2-7E8C-DF88-C275-8A707B414978}"/>
              </a:ext>
            </a:extLst>
          </p:cNvPr>
          <p:cNvSpPr/>
          <p:nvPr/>
        </p:nvSpPr>
        <p:spPr>
          <a:xfrm rot="16200000">
            <a:off x="8146743" y="3332007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871ADA7F-EB96-E07C-23DD-A14BCE701F9A}"/>
              </a:ext>
            </a:extLst>
          </p:cNvPr>
          <p:cNvSpPr/>
          <p:nvPr/>
        </p:nvSpPr>
        <p:spPr>
          <a:xfrm rot="16200000">
            <a:off x="1964180" y="166514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897F246F-52C6-1993-C872-87F0D1A8447D}"/>
              </a:ext>
            </a:extLst>
          </p:cNvPr>
          <p:cNvSpPr/>
          <p:nvPr/>
        </p:nvSpPr>
        <p:spPr>
          <a:xfrm rot="16200000">
            <a:off x="2808555" y="3330155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B5CDC0DF-626D-00BF-5D8D-EDF2ADBDF1E8}"/>
              </a:ext>
            </a:extLst>
          </p:cNvPr>
          <p:cNvSpPr/>
          <p:nvPr/>
        </p:nvSpPr>
        <p:spPr>
          <a:xfrm rot="16200000">
            <a:off x="4601460" y="3355026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75E0103E-72BB-AC83-B92F-6DD6341E6D3A}"/>
              </a:ext>
            </a:extLst>
          </p:cNvPr>
          <p:cNvSpPr/>
          <p:nvPr/>
        </p:nvSpPr>
        <p:spPr>
          <a:xfrm rot="16200000">
            <a:off x="5499854" y="1685523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DCA80FA-57CD-8215-D71A-E5B55F0AD64F}"/>
              </a:ext>
            </a:extLst>
          </p:cNvPr>
          <p:cNvSpPr/>
          <p:nvPr/>
        </p:nvSpPr>
        <p:spPr>
          <a:xfrm>
            <a:off x="3212258" y="2007614"/>
            <a:ext cx="4181383" cy="1180730"/>
          </a:xfrm>
          <a:prstGeom prst="rect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Los mineros llevaban canarios a las excavaciones, los canarios morían por gases tóxicos antes que los humanos</a:t>
            </a:r>
          </a:p>
        </p:txBody>
      </p:sp>
    </p:spTree>
    <p:extLst>
      <p:ext uri="{BB962C8B-B14F-4D97-AF65-F5344CB8AC3E}">
        <p14:creationId xmlns:p14="http://schemas.microsoft.com/office/powerpoint/2010/main" val="2543313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62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A79EFCBE-C011-844F-1BEC-3D14B7C2F21D}"/>
              </a:ext>
            </a:extLst>
          </p:cNvPr>
          <p:cNvSpPr/>
          <p:nvPr/>
        </p:nvSpPr>
        <p:spPr>
          <a:xfrm rot="16200000">
            <a:off x="1964180" y="166514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EE8BBF7B-97A9-51CE-07F4-7017C134656F}"/>
              </a:ext>
            </a:extLst>
          </p:cNvPr>
          <p:cNvSpPr/>
          <p:nvPr/>
        </p:nvSpPr>
        <p:spPr>
          <a:xfrm rot="16200000">
            <a:off x="2812384" y="3330155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4580CC88-262E-F34B-4178-320D0EF1A224}"/>
              </a:ext>
            </a:extLst>
          </p:cNvPr>
          <p:cNvSpPr/>
          <p:nvPr/>
        </p:nvSpPr>
        <p:spPr>
          <a:xfrm rot="16200000">
            <a:off x="4601460" y="3355026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91B0442F-48E7-7173-41F9-B31179F44452}"/>
              </a:ext>
            </a:extLst>
          </p:cNvPr>
          <p:cNvSpPr/>
          <p:nvPr/>
        </p:nvSpPr>
        <p:spPr>
          <a:xfrm rot="16200000">
            <a:off x="5499854" y="1685523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0B51285C-EF81-3239-C243-417A3B5C79C4}"/>
              </a:ext>
            </a:extLst>
          </p:cNvPr>
          <p:cNvSpPr/>
          <p:nvPr/>
        </p:nvSpPr>
        <p:spPr>
          <a:xfrm rot="16200000">
            <a:off x="7296357" y="1684192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4730692-D9FE-F1B0-265D-2A4C312AA511}"/>
              </a:ext>
            </a:extLst>
          </p:cNvPr>
          <p:cNvCxnSpPr>
            <a:cxnSpLocks/>
          </p:cNvCxnSpPr>
          <p:nvPr/>
        </p:nvCxnSpPr>
        <p:spPr>
          <a:xfrm>
            <a:off x="10055243" y="3819571"/>
            <a:ext cx="156525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D9EE0B5-37C8-D2CD-7DD6-7FC038993B46}"/>
              </a:ext>
            </a:extLst>
          </p:cNvPr>
          <p:cNvSpPr txBox="1"/>
          <p:nvPr/>
        </p:nvSpPr>
        <p:spPr>
          <a:xfrm>
            <a:off x="10659787" y="3443573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3840453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63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12E355F-3281-E3DF-E74A-E54F8DF932E2}"/>
              </a:ext>
            </a:extLst>
          </p:cNvPr>
          <p:cNvCxnSpPr>
            <a:cxnSpLocks/>
          </p:cNvCxnSpPr>
          <p:nvPr/>
        </p:nvCxnSpPr>
        <p:spPr>
          <a:xfrm>
            <a:off x="571500" y="2162175"/>
            <a:ext cx="1565256" cy="0"/>
          </a:xfrm>
          <a:prstGeom prst="line">
            <a:avLst/>
          </a:prstGeom>
          <a:ln w="381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BF20C8-3099-201A-C1F7-98C27252C981}"/>
              </a:ext>
            </a:extLst>
          </p:cNvPr>
          <p:cNvSpPr txBox="1"/>
          <p:nvPr/>
        </p:nvSpPr>
        <p:spPr>
          <a:xfrm>
            <a:off x="571500" y="1786177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CC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80B2C45-9A2D-7B81-20B2-C5B85C0B4C40}"/>
              </a:ext>
            </a:extLst>
          </p:cNvPr>
          <p:cNvCxnSpPr>
            <a:cxnSpLocks/>
          </p:cNvCxnSpPr>
          <p:nvPr/>
        </p:nvCxnSpPr>
        <p:spPr>
          <a:xfrm>
            <a:off x="10055243" y="3819571"/>
            <a:ext cx="156525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C8E941C-389B-FB84-EB92-A77DA40682EE}"/>
              </a:ext>
            </a:extLst>
          </p:cNvPr>
          <p:cNvSpPr txBox="1"/>
          <p:nvPr/>
        </p:nvSpPr>
        <p:spPr>
          <a:xfrm>
            <a:off x="10659787" y="3443573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3620154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64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12E355F-3281-E3DF-E74A-E54F8DF932E2}"/>
              </a:ext>
            </a:extLst>
          </p:cNvPr>
          <p:cNvCxnSpPr>
            <a:cxnSpLocks/>
          </p:cNvCxnSpPr>
          <p:nvPr/>
        </p:nvCxnSpPr>
        <p:spPr>
          <a:xfrm>
            <a:off x="571500" y="2162175"/>
            <a:ext cx="1565256" cy="0"/>
          </a:xfrm>
          <a:prstGeom prst="line">
            <a:avLst/>
          </a:prstGeom>
          <a:ln w="38100">
            <a:solidFill>
              <a:srgbClr val="00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BF20C8-3099-201A-C1F7-98C27252C981}"/>
              </a:ext>
            </a:extLst>
          </p:cNvPr>
          <p:cNvSpPr txBox="1"/>
          <p:nvPr/>
        </p:nvSpPr>
        <p:spPr>
          <a:xfrm>
            <a:off x="571500" y="1786177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CC9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80B2C45-9A2D-7B81-20B2-C5B85C0B4C40}"/>
              </a:ext>
            </a:extLst>
          </p:cNvPr>
          <p:cNvCxnSpPr>
            <a:cxnSpLocks/>
          </p:cNvCxnSpPr>
          <p:nvPr/>
        </p:nvCxnSpPr>
        <p:spPr>
          <a:xfrm>
            <a:off x="10055243" y="3819571"/>
            <a:ext cx="156525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C8E941C-389B-FB84-EB92-A77DA40682EE}"/>
              </a:ext>
            </a:extLst>
          </p:cNvPr>
          <p:cNvSpPr txBox="1"/>
          <p:nvPr/>
        </p:nvSpPr>
        <p:spPr>
          <a:xfrm>
            <a:off x="10659787" y="3443573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2216269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65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rgbClr val="E05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C3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rgbClr val="3EA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solidFill>
            <a:srgbClr val="F37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12E355F-3281-E3DF-E74A-E54F8DF932E2}"/>
              </a:ext>
            </a:extLst>
          </p:cNvPr>
          <p:cNvCxnSpPr>
            <a:cxnSpLocks/>
          </p:cNvCxnSpPr>
          <p:nvPr/>
        </p:nvCxnSpPr>
        <p:spPr>
          <a:xfrm>
            <a:off x="571500" y="2162175"/>
            <a:ext cx="1565256" cy="0"/>
          </a:xfrm>
          <a:prstGeom prst="line">
            <a:avLst/>
          </a:prstGeom>
          <a:ln w="38100">
            <a:solidFill>
              <a:srgbClr val="E05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BF20C8-3099-201A-C1F7-98C27252C981}"/>
              </a:ext>
            </a:extLst>
          </p:cNvPr>
          <p:cNvSpPr txBox="1"/>
          <p:nvPr/>
        </p:nvSpPr>
        <p:spPr>
          <a:xfrm>
            <a:off x="571500" y="1786177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052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80B2C45-9A2D-7B81-20B2-C5B85C0B4C40}"/>
              </a:ext>
            </a:extLst>
          </p:cNvPr>
          <p:cNvCxnSpPr>
            <a:cxnSpLocks/>
          </p:cNvCxnSpPr>
          <p:nvPr/>
        </p:nvCxnSpPr>
        <p:spPr>
          <a:xfrm>
            <a:off x="10055243" y="3819571"/>
            <a:ext cx="156525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C8E941C-389B-FB84-EB92-A77DA40682EE}"/>
              </a:ext>
            </a:extLst>
          </p:cNvPr>
          <p:cNvSpPr txBox="1"/>
          <p:nvPr/>
        </p:nvSpPr>
        <p:spPr>
          <a:xfrm>
            <a:off x="10659787" y="3443573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Entrega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B7B9A8-C70A-8C84-4B82-A7B5DF817D22}"/>
              </a:ext>
            </a:extLst>
          </p:cNvPr>
          <p:cNvSpPr txBox="1"/>
          <p:nvPr/>
        </p:nvSpPr>
        <p:spPr>
          <a:xfrm>
            <a:off x="1170016" y="657715"/>
            <a:ext cx="9854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84D"/>
                </a:solidFill>
              </a:rPr>
              <a:t>Paleta de colores</a:t>
            </a:r>
          </a:p>
          <a:p>
            <a:r>
              <a:rPr lang="es-ES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https://coolors.co/</a:t>
            </a:r>
            <a:r>
              <a:rPr lang="es-ES" dirty="0">
                <a:solidFill>
                  <a:srgbClr val="00084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ffc000-70ad47-e05294-3ea4e0-f3712b-c375ff</a:t>
            </a:r>
            <a:endParaRPr lang="es-ES" dirty="0">
              <a:solidFill>
                <a:srgbClr val="0008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17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66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5994124" y="3751181"/>
            <a:ext cx="2011204" cy="1733797"/>
          </a:xfrm>
          <a:prstGeom prst="hexagon">
            <a:avLst/>
          </a:prstGeom>
          <a:solidFill>
            <a:srgbClr val="E05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4207272" y="3751181"/>
            <a:ext cx="2011204" cy="1733797"/>
          </a:xfrm>
          <a:prstGeom prst="hexagon">
            <a:avLst/>
          </a:prstGeom>
          <a:solidFill>
            <a:srgbClr val="C3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3318601" y="2129840"/>
            <a:ext cx="2011204" cy="1733797"/>
          </a:xfrm>
          <a:prstGeom prst="hexagon">
            <a:avLst/>
          </a:prstGeom>
          <a:solidFill>
            <a:srgbClr val="3EA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4202127" y="499590"/>
            <a:ext cx="2011204" cy="1733797"/>
          </a:xfrm>
          <a:prstGeom prst="hexagon">
            <a:avLst/>
          </a:prstGeom>
          <a:solidFill>
            <a:srgbClr val="F37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5994124" y="499590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6877648" y="2129839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6132827" y="39964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4340829" y="7365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6132827" y="7365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4345972" y="39851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3473930" y="23637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6999724" y="23637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12E355F-3281-E3DF-E74A-E54F8DF932E2}"/>
              </a:ext>
            </a:extLst>
          </p:cNvPr>
          <p:cNvCxnSpPr>
            <a:cxnSpLocks/>
          </p:cNvCxnSpPr>
          <p:nvPr/>
        </p:nvCxnSpPr>
        <p:spPr>
          <a:xfrm>
            <a:off x="7866625" y="4187759"/>
            <a:ext cx="1565256" cy="0"/>
          </a:xfrm>
          <a:prstGeom prst="line">
            <a:avLst/>
          </a:prstGeom>
          <a:ln w="38100">
            <a:solidFill>
              <a:srgbClr val="E05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BF20C8-3099-201A-C1F7-98C27252C981}"/>
              </a:ext>
            </a:extLst>
          </p:cNvPr>
          <p:cNvSpPr txBox="1"/>
          <p:nvPr/>
        </p:nvSpPr>
        <p:spPr>
          <a:xfrm>
            <a:off x="8211482" y="3811761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rgbClr val="E052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80B2C45-9A2D-7B81-20B2-C5B85C0B4C40}"/>
              </a:ext>
            </a:extLst>
          </p:cNvPr>
          <p:cNvCxnSpPr>
            <a:cxnSpLocks/>
          </p:cNvCxnSpPr>
          <p:nvPr/>
        </p:nvCxnSpPr>
        <p:spPr>
          <a:xfrm>
            <a:off x="8733523" y="2585252"/>
            <a:ext cx="156525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C8E941C-389B-FB84-EB92-A77DA40682EE}"/>
              </a:ext>
            </a:extLst>
          </p:cNvPr>
          <p:cNvSpPr txBox="1"/>
          <p:nvPr/>
        </p:nvSpPr>
        <p:spPr>
          <a:xfrm>
            <a:off x="9338067" y="2209254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Entrega</a:t>
            </a:r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9B30F4AB-CFCD-06C0-8EAF-1B1D3609BF94}"/>
              </a:ext>
            </a:extLst>
          </p:cNvPr>
          <p:cNvSpPr/>
          <p:nvPr/>
        </p:nvSpPr>
        <p:spPr>
          <a:xfrm rot="16200000">
            <a:off x="5097097" y="2125326"/>
            <a:ext cx="2011204" cy="1733797"/>
          </a:xfrm>
          <a:prstGeom prst="hexagon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C807BE1E-5F9F-4BAC-FADC-310FC7E3082E}"/>
              </a:ext>
            </a:extLst>
          </p:cNvPr>
          <p:cNvCxnSpPr>
            <a:stCxn id="28" idx="5"/>
            <a:endCxn id="28" idx="2"/>
          </p:cNvCxnSpPr>
          <p:nvPr/>
        </p:nvCxnSpPr>
        <p:spPr>
          <a:xfrm>
            <a:off x="5235801" y="2420072"/>
            <a:ext cx="1733797" cy="11443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DD01D355-C038-5149-3DAC-05DA08B0AFDB}"/>
              </a:ext>
            </a:extLst>
          </p:cNvPr>
          <p:cNvCxnSpPr>
            <a:stCxn id="28" idx="1"/>
            <a:endCxn id="28" idx="4"/>
          </p:cNvCxnSpPr>
          <p:nvPr/>
        </p:nvCxnSpPr>
        <p:spPr>
          <a:xfrm flipH="1">
            <a:off x="5235801" y="2420072"/>
            <a:ext cx="1733797" cy="114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585AA74F-5681-48CA-1E30-FF660021A8C4}"/>
              </a:ext>
            </a:extLst>
          </p:cNvPr>
          <p:cNvCxnSpPr>
            <a:stCxn id="28" idx="0"/>
            <a:endCxn id="28" idx="3"/>
          </p:cNvCxnSpPr>
          <p:nvPr/>
        </p:nvCxnSpPr>
        <p:spPr>
          <a:xfrm>
            <a:off x="6102700" y="1986622"/>
            <a:ext cx="0" cy="20112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6656201-1DD4-5194-C81C-7B70D8BB56CF}"/>
              </a:ext>
            </a:extLst>
          </p:cNvPr>
          <p:cNvSpPr/>
          <p:nvPr/>
        </p:nvSpPr>
        <p:spPr>
          <a:xfrm>
            <a:off x="5748338" y="2647950"/>
            <a:ext cx="747712" cy="688668"/>
          </a:xfrm>
          <a:prstGeom prst="rect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4309631-815D-3BEB-9523-FEFCFBC7D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254" y="2723279"/>
            <a:ext cx="681146" cy="53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90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67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5994124" y="3751181"/>
            <a:ext cx="2011204" cy="1733797"/>
          </a:xfrm>
          <a:prstGeom prst="hexagon">
            <a:avLst/>
          </a:prstGeom>
          <a:solidFill>
            <a:srgbClr val="E05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4207272" y="3751181"/>
            <a:ext cx="2011204" cy="1733797"/>
          </a:xfrm>
          <a:prstGeom prst="hexagon">
            <a:avLst/>
          </a:prstGeom>
          <a:solidFill>
            <a:srgbClr val="C3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3318601" y="2129840"/>
            <a:ext cx="2011204" cy="1733797"/>
          </a:xfrm>
          <a:prstGeom prst="hexagon">
            <a:avLst/>
          </a:prstGeom>
          <a:solidFill>
            <a:srgbClr val="3EA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4202127" y="499590"/>
            <a:ext cx="2011204" cy="1733797"/>
          </a:xfrm>
          <a:prstGeom prst="hexagon">
            <a:avLst/>
          </a:prstGeom>
          <a:solidFill>
            <a:srgbClr val="F37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5994124" y="499590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6877648" y="2129839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6132827" y="39964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4340829" y="7365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6132827" y="7365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4345972" y="39851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3473930" y="23637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6999724" y="23637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12E355F-3281-E3DF-E74A-E54F8DF932E2}"/>
              </a:ext>
            </a:extLst>
          </p:cNvPr>
          <p:cNvCxnSpPr>
            <a:cxnSpLocks/>
          </p:cNvCxnSpPr>
          <p:nvPr/>
        </p:nvCxnSpPr>
        <p:spPr>
          <a:xfrm>
            <a:off x="7866625" y="4187759"/>
            <a:ext cx="1565256" cy="0"/>
          </a:xfrm>
          <a:prstGeom prst="line">
            <a:avLst/>
          </a:prstGeom>
          <a:ln w="38100">
            <a:solidFill>
              <a:srgbClr val="E05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BF20C8-3099-201A-C1F7-98C27252C981}"/>
              </a:ext>
            </a:extLst>
          </p:cNvPr>
          <p:cNvSpPr txBox="1"/>
          <p:nvPr/>
        </p:nvSpPr>
        <p:spPr>
          <a:xfrm>
            <a:off x="8211482" y="3811761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rgbClr val="E052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80B2C45-9A2D-7B81-20B2-C5B85C0B4C40}"/>
              </a:ext>
            </a:extLst>
          </p:cNvPr>
          <p:cNvCxnSpPr>
            <a:cxnSpLocks/>
          </p:cNvCxnSpPr>
          <p:nvPr/>
        </p:nvCxnSpPr>
        <p:spPr>
          <a:xfrm>
            <a:off x="8733523" y="2585252"/>
            <a:ext cx="156525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C8E941C-389B-FB84-EB92-A77DA40682EE}"/>
              </a:ext>
            </a:extLst>
          </p:cNvPr>
          <p:cNvSpPr txBox="1"/>
          <p:nvPr/>
        </p:nvSpPr>
        <p:spPr>
          <a:xfrm>
            <a:off x="9338067" y="2209254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Entrega</a:t>
            </a:r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9B30F4AB-CFCD-06C0-8EAF-1B1D3609BF94}"/>
              </a:ext>
            </a:extLst>
          </p:cNvPr>
          <p:cNvSpPr/>
          <p:nvPr/>
        </p:nvSpPr>
        <p:spPr>
          <a:xfrm rot="16200000">
            <a:off x="5097097" y="2125326"/>
            <a:ext cx="2011204" cy="1733797"/>
          </a:xfrm>
          <a:prstGeom prst="hexagon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65C2BDC-2BD4-E08C-B59B-D678D0ED9075}"/>
              </a:ext>
            </a:extLst>
          </p:cNvPr>
          <p:cNvSpPr/>
          <p:nvPr/>
        </p:nvSpPr>
        <p:spPr>
          <a:xfrm>
            <a:off x="1893245" y="795426"/>
            <a:ext cx="4181383" cy="1136979"/>
          </a:xfrm>
          <a:prstGeom prst="rect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Los mineros llevaban canarios a las excavaciones, los canarios morían por gases tóxicos antes que los humanos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E9A8E43B-385C-8B75-E985-E76E0A4C883E}"/>
              </a:ext>
            </a:extLst>
          </p:cNvPr>
          <p:cNvCxnSpPr/>
          <p:nvPr/>
        </p:nvCxnSpPr>
        <p:spPr>
          <a:xfrm>
            <a:off x="5235801" y="2420072"/>
            <a:ext cx="1733797" cy="11443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9A8F3FA-6C19-526A-0FB8-4C3525BCC6CC}"/>
              </a:ext>
            </a:extLst>
          </p:cNvPr>
          <p:cNvCxnSpPr/>
          <p:nvPr/>
        </p:nvCxnSpPr>
        <p:spPr>
          <a:xfrm flipH="1">
            <a:off x="5235801" y="2420072"/>
            <a:ext cx="1733797" cy="114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A1F1F26-E2B6-FA79-6A1B-937F45DDD0D0}"/>
              </a:ext>
            </a:extLst>
          </p:cNvPr>
          <p:cNvCxnSpPr/>
          <p:nvPr/>
        </p:nvCxnSpPr>
        <p:spPr>
          <a:xfrm>
            <a:off x="6102700" y="1986622"/>
            <a:ext cx="0" cy="20112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D6A7C9-417C-13E5-467F-068575477327}"/>
              </a:ext>
            </a:extLst>
          </p:cNvPr>
          <p:cNvSpPr/>
          <p:nvPr/>
        </p:nvSpPr>
        <p:spPr>
          <a:xfrm>
            <a:off x="5748338" y="2647950"/>
            <a:ext cx="747712" cy="688668"/>
          </a:xfrm>
          <a:prstGeom prst="rect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A55ABB2-8966-D0BE-A5E2-C5A9F30E8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254" y="2723279"/>
            <a:ext cx="681146" cy="53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9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68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5994124" y="3751181"/>
            <a:ext cx="2011204" cy="1733797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4207272" y="3751181"/>
            <a:ext cx="2011204" cy="1733797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3318601" y="2129840"/>
            <a:ext cx="2011204" cy="1733797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4202127" y="499590"/>
            <a:ext cx="2011204" cy="1733797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5994124" y="499590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6877648" y="2129839"/>
            <a:ext cx="2011204" cy="1733797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4340829" y="7365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6132827" y="73652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9B30F4AB-CFCD-06C0-8EAF-1B1D3609BF94}"/>
              </a:ext>
            </a:extLst>
          </p:cNvPr>
          <p:cNvSpPr/>
          <p:nvPr/>
        </p:nvSpPr>
        <p:spPr>
          <a:xfrm rot="16200000">
            <a:off x="5097097" y="2125326"/>
            <a:ext cx="2011204" cy="1733797"/>
          </a:xfrm>
          <a:prstGeom prst="hexagon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E9A8E43B-385C-8B75-E985-E76E0A4C883E}"/>
              </a:ext>
            </a:extLst>
          </p:cNvPr>
          <p:cNvCxnSpPr/>
          <p:nvPr/>
        </p:nvCxnSpPr>
        <p:spPr>
          <a:xfrm>
            <a:off x="5235801" y="2420072"/>
            <a:ext cx="1733797" cy="11443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9A8F3FA-6C19-526A-0FB8-4C3525BCC6CC}"/>
              </a:ext>
            </a:extLst>
          </p:cNvPr>
          <p:cNvCxnSpPr/>
          <p:nvPr/>
        </p:nvCxnSpPr>
        <p:spPr>
          <a:xfrm flipH="1">
            <a:off x="5235801" y="2420072"/>
            <a:ext cx="1733797" cy="114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A1F1F26-E2B6-FA79-6A1B-937F45DDD0D0}"/>
              </a:ext>
            </a:extLst>
          </p:cNvPr>
          <p:cNvCxnSpPr/>
          <p:nvPr/>
        </p:nvCxnSpPr>
        <p:spPr>
          <a:xfrm>
            <a:off x="6102700" y="1986622"/>
            <a:ext cx="0" cy="20112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D6A7C9-417C-13E5-467F-068575477327}"/>
              </a:ext>
            </a:extLst>
          </p:cNvPr>
          <p:cNvSpPr/>
          <p:nvPr/>
        </p:nvSpPr>
        <p:spPr>
          <a:xfrm>
            <a:off x="5748338" y="2647950"/>
            <a:ext cx="747712" cy="688668"/>
          </a:xfrm>
          <a:prstGeom prst="rect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A55ABB2-8966-D0BE-A5E2-C5A9F30E8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254" y="2723279"/>
            <a:ext cx="681146" cy="537890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165C2BDC-2BD4-E08C-B59B-D678D0ED9075}"/>
              </a:ext>
            </a:extLst>
          </p:cNvPr>
          <p:cNvSpPr/>
          <p:nvPr/>
        </p:nvSpPr>
        <p:spPr>
          <a:xfrm>
            <a:off x="1893245" y="795426"/>
            <a:ext cx="4181383" cy="1136979"/>
          </a:xfrm>
          <a:prstGeom prst="rect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Los mineros llevaban canarios a las excavaciones, los canarios morían por gases tóxicos antes que los humanos</a:t>
            </a:r>
          </a:p>
        </p:txBody>
      </p:sp>
    </p:spTree>
    <p:extLst>
      <p:ext uri="{BB962C8B-B14F-4D97-AF65-F5344CB8AC3E}">
        <p14:creationId xmlns:p14="http://schemas.microsoft.com/office/powerpoint/2010/main" val="2403134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69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5104682" y="2562101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5971581" y="4200663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7763576" y="4200663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8630476" y="2562100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10422473" y="2562100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11289371" y="4200662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5243385" y="28073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8769178" y="28073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10561176" y="28073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6110281" y="44346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7902279" y="44346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11428073" y="44346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57BDB34B-2168-E643-5172-80DDE532343D}"/>
              </a:ext>
            </a:extLst>
          </p:cNvPr>
          <p:cNvSpPr/>
          <p:nvPr/>
        </p:nvSpPr>
        <p:spPr>
          <a:xfrm rot="16200000">
            <a:off x="11253372" y="4168511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5BB5EFA0-63E6-9C8C-F640-94CFD6646DC0}"/>
              </a:ext>
            </a:extLst>
          </p:cNvPr>
          <p:cNvSpPr/>
          <p:nvPr/>
        </p:nvSpPr>
        <p:spPr>
          <a:xfrm rot="16200000">
            <a:off x="5919686" y="4160309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Hexágono 28">
            <a:extLst>
              <a:ext uri="{FF2B5EF4-FFF2-40B4-BE49-F238E27FC236}">
                <a16:creationId xmlns:a16="http://schemas.microsoft.com/office/drawing/2014/main" id="{24F54FFB-C4B5-D456-6675-24BCA52647FA}"/>
              </a:ext>
            </a:extLst>
          </p:cNvPr>
          <p:cNvSpPr/>
          <p:nvPr/>
        </p:nvSpPr>
        <p:spPr>
          <a:xfrm rot="16200000">
            <a:off x="7708089" y="4191530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Hexágono 29">
            <a:extLst>
              <a:ext uri="{FF2B5EF4-FFF2-40B4-BE49-F238E27FC236}">
                <a16:creationId xmlns:a16="http://schemas.microsoft.com/office/drawing/2014/main" id="{CB2B8E6D-E5CA-BB67-6F1A-95848A9D9417}"/>
              </a:ext>
            </a:extLst>
          </p:cNvPr>
          <p:cNvSpPr/>
          <p:nvPr/>
        </p:nvSpPr>
        <p:spPr>
          <a:xfrm rot="16200000">
            <a:off x="8606483" y="2522027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exágono 30">
            <a:extLst>
              <a:ext uri="{FF2B5EF4-FFF2-40B4-BE49-F238E27FC236}">
                <a16:creationId xmlns:a16="http://schemas.microsoft.com/office/drawing/2014/main" id="{77445D24-C3B9-76C2-49DF-F68FFDEA6FB1}"/>
              </a:ext>
            </a:extLst>
          </p:cNvPr>
          <p:cNvSpPr/>
          <p:nvPr/>
        </p:nvSpPr>
        <p:spPr>
          <a:xfrm rot="16200000">
            <a:off x="10402986" y="2520696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35C26EF-AFD5-A99B-29E6-D23C723A7DA5}"/>
              </a:ext>
            </a:extLst>
          </p:cNvPr>
          <p:cNvCxnSpPr>
            <a:cxnSpLocks/>
          </p:cNvCxnSpPr>
          <p:nvPr/>
        </p:nvCxnSpPr>
        <p:spPr>
          <a:xfrm>
            <a:off x="3678129" y="2998679"/>
            <a:ext cx="15652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3932C60-E552-EC6D-EAA9-6DC0D8AA92AC}"/>
              </a:ext>
            </a:extLst>
          </p:cNvPr>
          <p:cNvSpPr txBox="1"/>
          <p:nvPr/>
        </p:nvSpPr>
        <p:spPr>
          <a:xfrm>
            <a:off x="3678129" y="2622681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6B23A59-92CF-C95B-B307-C8637286A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l"/>
            <a:r>
              <a:rPr lang="es-ES" dirty="0"/>
              <a:t>Pre-Alpha</a:t>
            </a:r>
          </a:p>
        </p:txBody>
      </p:sp>
    </p:spTree>
    <p:extLst>
      <p:ext uri="{BB962C8B-B14F-4D97-AF65-F5344CB8AC3E}">
        <p14:creationId xmlns:p14="http://schemas.microsoft.com/office/powerpoint/2010/main" val="338403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24F04-AF30-250D-BDA2-7F08CCAA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Máquinas virtuales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A551D-16BE-3D48-7B21-3B128CD8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3C8199-274D-AF06-1AAF-7FB41A1A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52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70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4232375" y="923539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5099274" y="2562101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6891269" y="2562101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7758169" y="923538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9550166" y="923538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10417064" y="2562100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4371078" y="116878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7896871" y="116878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9688869" y="116878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5237974" y="27960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7029972" y="27960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10555766" y="27960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484A892B-72A3-9B67-F0BD-78109E422B59}"/>
              </a:ext>
            </a:extLst>
          </p:cNvPr>
          <p:cNvSpPr/>
          <p:nvPr/>
        </p:nvSpPr>
        <p:spPr>
          <a:xfrm rot="16200000">
            <a:off x="10381065" y="2529949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985C47FC-1642-9E8B-1621-FC2EE2C9AEB3}"/>
              </a:ext>
            </a:extLst>
          </p:cNvPr>
          <p:cNvSpPr/>
          <p:nvPr/>
        </p:nvSpPr>
        <p:spPr>
          <a:xfrm rot="16200000">
            <a:off x="4198502" y="863084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932086E5-8826-EC02-246D-3C0715E4E970}"/>
              </a:ext>
            </a:extLst>
          </p:cNvPr>
          <p:cNvSpPr/>
          <p:nvPr/>
        </p:nvSpPr>
        <p:spPr>
          <a:xfrm rot="16200000">
            <a:off x="6835782" y="2552968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403F0B4C-0C1B-46B4-D155-15266E771831}"/>
              </a:ext>
            </a:extLst>
          </p:cNvPr>
          <p:cNvSpPr/>
          <p:nvPr/>
        </p:nvSpPr>
        <p:spPr>
          <a:xfrm rot="16200000">
            <a:off x="7734176" y="883465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D46FD85-35C2-0C3C-529D-9627D0824BD8}"/>
              </a:ext>
            </a:extLst>
          </p:cNvPr>
          <p:cNvSpPr/>
          <p:nvPr/>
        </p:nvSpPr>
        <p:spPr>
          <a:xfrm rot="16200000">
            <a:off x="9530679" y="882134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57D376B7-F8D3-154F-FFB2-7A27564E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7973"/>
            <a:ext cx="10515600" cy="1325563"/>
          </a:xfrm>
        </p:spPr>
        <p:txBody>
          <a:bodyPr/>
          <a:lstStyle/>
          <a:p>
            <a:pPr algn="l"/>
            <a:r>
              <a:rPr lang="es-ES" dirty="0"/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1901910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71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2438646" y="919400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3305545" y="2557962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5097540" y="2557962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964440" y="919399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756437" y="919399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623335" y="2557961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577349" y="11646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6103142" y="11646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895140" y="116464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444245" y="27919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5236243" y="27919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762037" y="27919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6863B293-9929-4C34-91A7-D9747972795F}"/>
              </a:ext>
            </a:extLst>
          </p:cNvPr>
          <p:cNvSpPr/>
          <p:nvPr/>
        </p:nvSpPr>
        <p:spPr>
          <a:xfrm rot="16200000">
            <a:off x="8587336" y="2525810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28C7EB07-8FAA-E0B9-E3CD-6430FBA448BA}"/>
              </a:ext>
            </a:extLst>
          </p:cNvPr>
          <p:cNvSpPr/>
          <p:nvPr/>
        </p:nvSpPr>
        <p:spPr>
          <a:xfrm rot="16200000">
            <a:off x="2404773" y="858945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41B88DC9-3515-7084-B93C-CEBAC5A8CC9A}"/>
              </a:ext>
            </a:extLst>
          </p:cNvPr>
          <p:cNvSpPr/>
          <p:nvPr/>
        </p:nvSpPr>
        <p:spPr>
          <a:xfrm rot="16200000">
            <a:off x="3247495" y="2523958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03586F37-B4BA-C67B-C396-055BD6C6678D}"/>
              </a:ext>
            </a:extLst>
          </p:cNvPr>
          <p:cNvSpPr/>
          <p:nvPr/>
        </p:nvSpPr>
        <p:spPr>
          <a:xfrm rot="16200000">
            <a:off x="5940447" y="879326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210E3C52-8221-9EDE-EF23-AF904911E675}"/>
              </a:ext>
            </a:extLst>
          </p:cNvPr>
          <p:cNvSpPr/>
          <p:nvPr/>
        </p:nvSpPr>
        <p:spPr>
          <a:xfrm rot="16200000">
            <a:off x="7736950" y="877995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4537E80-04A6-EE0A-BE1D-5C9AD6B0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7973"/>
            <a:ext cx="10515600" cy="1325563"/>
          </a:xfrm>
        </p:spPr>
        <p:txBody>
          <a:bodyPr/>
          <a:lstStyle/>
          <a:p>
            <a:pPr algn="l"/>
            <a:r>
              <a:rPr lang="es-ES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239754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72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573336" y="2563065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440235" y="4201627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232230" y="4201627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099130" y="2563064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6891127" y="2563064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7758025" y="4201626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1712039" y="28083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237832" y="28083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029830" y="280831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2578935" y="443556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370933" y="443556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7896727" y="443556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04051318-29FC-8053-3EA3-E57B4217F4CB}"/>
              </a:ext>
            </a:extLst>
          </p:cNvPr>
          <p:cNvSpPr/>
          <p:nvPr/>
        </p:nvSpPr>
        <p:spPr>
          <a:xfrm rot="16200000">
            <a:off x="7722026" y="4169475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1487CF3E-96BA-5E3B-A690-6897E15D8107}"/>
              </a:ext>
            </a:extLst>
          </p:cNvPr>
          <p:cNvSpPr/>
          <p:nvPr/>
        </p:nvSpPr>
        <p:spPr>
          <a:xfrm rot="16200000">
            <a:off x="1539463" y="2502610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47E4C783-7B7D-597F-6DE4-06356808DC17}"/>
              </a:ext>
            </a:extLst>
          </p:cNvPr>
          <p:cNvSpPr/>
          <p:nvPr/>
        </p:nvSpPr>
        <p:spPr>
          <a:xfrm rot="16200000">
            <a:off x="2375659" y="4167623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D38FD321-3C0F-E56E-FFC4-EFAEDFE02D44}"/>
              </a:ext>
            </a:extLst>
          </p:cNvPr>
          <p:cNvSpPr/>
          <p:nvPr/>
        </p:nvSpPr>
        <p:spPr>
          <a:xfrm rot="16200000">
            <a:off x="4176743" y="4192494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DF801C84-B4C8-AC59-C793-2057B3B84066}"/>
              </a:ext>
            </a:extLst>
          </p:cNvPr>
          <p:cNvSpPr/>
          <p:nvPr/>
        </p:nvSpPr>
        <p:spPr>
          <a:xfrm rot="16200000">
            <a:off x="6871640" y="2521660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5D33F26-2A62-5232-4A20-BCDC3C74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l"/>
            <a:r>
              <a:rPr lang="es-ES" dirty="0" err="1"/>
              <a:t>Release</a:t>
            </a:r>
            <a:r>
              <a:rPr lang="es-ES" dirty="0"/>
              <a:t> Candidate</a:t>
            </a:r>
          </a:p>
        </p:txBody>
      </p:sp>
    </p:spTree>
    <p:extLst>
      <p:ext uri="{BB962C8B-B14F-4D97-AF65-F5344CB8AC3E}">
        <p14:creationId xmlns:p14="http://schemas.microsoft.com/office/powerpoint/2010/main" val="2738753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73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-220250" y="2562102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646649" y="4200664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2438644" y="4200664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3305544" y="2562101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5097541" y="2562101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5964439" y="4200663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-81547" y="2807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3444246" y="2807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5236244" y="280734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785349" y="44346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2577347" y="44346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6103141" y="44346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DA1F1ED6-730F-4604-1E5D-B5436642363B}"/>
              </a:ext>
            </a:extLst>
          </p:cNvPr>
          <p:cNvSpPr/>
          <p:nvPr/>
        </p:nvSpPr>
        <p:spPr>
          <a:xfrm rot="16200000">
            <a:off x="5928440" y="4168512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0DD4BEA3-25FA-A7E3-58F7-DA25D1C9188D}"/>
              </a:ext>
            </a:extLst>
          </p:cNvPr>
          <p:cNvSpPr/>
          <p:nvPr/>
        </p:nvSpPr>
        <p:spPr>
          <a:xfrm rot="16200000">
            <a:off x="-254123" y="2501647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15368B7B-72B5-4142-29E3-F08D613CDAEB}"/>
              </a:ext>
            </a:extLst>
          </p:cNvPr>
          <p:cNvSpPr/>
          <p:nvPr/>
        </p:nvSpPr>
        <p:spPr>
          <a:xfrm rot="16200000">
            <a:off x="563335" y="4173010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A1DBAC52-6831-AF9F-56D0-47B168B9C45D}"/>
              </a:ext>
            </a:extLst>
          </p:cNvPr>
          <p:cNvSpPr/>
          <p:nvPr/>
        </p:nvSpPr>
        <p:spPr>
          <a:xfrm rot="16200000">
            <a:off x="2383157" y="4191531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3023EC2C-6548-1F4F-B113-475AAFFC67DC}"/>
              </a:ext>
            </a:extLst>
          </p:cNvPr>
          <p:cNvSpPr/>
          <p:nvPr/>
        </p:nvSpPr>
        <p:spPr>
          <a:xfrm rot="16200000">
            <a:off x="3281551" y="2522028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E2BD00-FCCB-2BB0-B388-25237FE3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l"/>
            <a:r>
              <a:rPr lang="es-ES" dirty="0" err="1"/>
              <a:t>Canary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090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74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-220250" y="2562102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646649" y="4200664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2438644" y="4200664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3305544" y="2562101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5097541" y="2562101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5964439" y="4200663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-81547" y="2807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3444246" y="2807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5236244" y="280734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785349" y="44346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2577347" y="44346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6103141" y="44346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ABAE4CF2-7E8C-DF88-C275-8A707B414978}"/>
              </a:ext>
            </a:extLst>
          </p:cNvPr>
          <p:cNvSpPr/>
          <p:nvPr/>
        </p:nvSpPr>
        <p:spPr>
          <a:xfrm rot="16200000">
            <a:off x="5928440" y="4168512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871ADA7F-EB96-E07C-23DD-A14BCE701F9A}"/>
              </a:ext>
            </a:extLst>
          </p:cNvPr>
          <p:cNvSpPr/>
          <p:nvPr/>
        </p:nvSpPr>
        <p:spPr>
          <a:xfrm rot="16200000">
            <a:off x="-254123" y="2501647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897F246F-52C6-1993-C872-87F0D1A8447D}"/>
              </a:ext>
            </a:extLst>
          </p:cNvPr>
          <p:cNvSpPr/>
          <p:nvPr/>
        </p:nvSpPr>
        <p:spPr>
          <a:xfrm rot="16200000">
            <a:off x="590252" y="4166660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B5CDC0DF-626D-00BF-5D8D-EDF2ADBDF1E8}"/>
              </a:ext>
            </a:extLst>
          </p:cNvPr>
          <p:cNvSpPr/>
          <p:nvPr/>
        </p:nvSpPr>
        <p:spPr>
          <a:xfrm rot="16200000">
            <a:off x="2383157" y="4191531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75E0103E-72BB-AC83-B92F-6DD6341E6D3A}"/>
              </a:ext>
            </a:extLst>
          </p:cNvPr>
          <p:cNvSpPr/>
          <p:nvPr/>
        </p:nvSpPr>
        <p:spPr>
          <a:xfrm rot="16200000">
            <a:off x="3281551" y="2522028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DCA80FA-57CD-8215-D71A-E5B55F0AD64F}"/>
              </a:ext>
            </a:extLst>
          </p:cNvPr>
          <p:cNvSpPr/>
          <p:nvPr/>
        </p:nvSpPr>
        <p:spPr>
          <a:xfrm>
            <a:off x="993955" y="2861356"/>
            <a:ext cx="4181383" cy="1135286"/>
          </a:xfrm>
          <a:prstGeom prst="rect">
            <a:avLst/>
          </a:prstGeom>
          <a:solidFill>
            <a:srgbClr val="000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Los mineros llevaban canarios a las excavaciones, los canarios morían por gases tóxicos antes que los humanos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A9FEE87-8AB3-0611-53EF-256D1EF4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l"/>
            <a:r>
              <a:rPr lang="es-ES" dirty="0" err="1"/>
              <a:t>Canary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1959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75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-1084765" y="923540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-217866" y="2562102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1574129" y="2562102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2441029" y="923539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4233026" y="923539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5099924" y="2562101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-946062" y="11687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2579731" y="11687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4371729" y="116878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-79166" y="27960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1712832" y="27960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5238626" y="27960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A79EFCBE-C011-844F-1BEC-3D14B7C2F21D}"/>
              </a:ext>
            </a:extLst>
          </p:cNvPr>
          <p:cNvSpPr/>
          <p:nvPr/>
        </p:nvSpPr>
        <p:spPr>
          <a:xfrm rot="16200000">
            <a:off x="-1118638" y="863085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EE8BBF7B-97A9-51CE-07F4-7017C134656F}"/>
              </a:ext>
            </a:extLst>
          </p:cNvPr>
          <p:cNvSpPr/>
          <p:nvPr/>
        </p:nvSpPr>
        <p:spPr>
          <a:xfrm rot="16200000">
            <a:off x="-270434" y="2528098"/>
            <a:ext cx="2124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4580CC88-262E-F34B-4178-320D0EF1A224}"/>
              </a:ext>
            </a:extLst>
          </p:cNvPr>
          <p:cNvSpPr/>
          <p:nvPr/>
        </p:nvSpPr>
        <p:spPr>
          <a:xfrm rot="16200000">
            <a:off x="1518642" y="2552969"/>
            <a:ext cx="2160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91B0442F-48E7-7173-41F9-B31179F44452}"/>
              </a:ext>
            </a:extLst>
          </p:cNvPr>
          <p:cNvSpPr/>
          <p:nvPr/>
        </p:nvSpPr>
        <p:spPr>
          <a:xfrm rot="16200000">
            <a:off x="2417036" y="883466"/>
            <a:ext cx="2088000" cy="1764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0B51285C-EF81-3239-C243-417A3B5C79C4}"/>
              </a:ext>
            </a:extLst>
          </p:cNvPr>
          <p:cNvSpPr/>
          <p:nvPr/>
        </p:nvSpPr>
        <p:spPr>
          <a:xfrm rot="16200000">
            <a:off x="4213539" y="882135"/>
            <a:ext cx="2088000" cy="1800000"/>
          </a:xfrm>
          <a:prstGeom prst="hexagon">
            <a:avLst/>
          </a:prstGeom>
          <a:solidFill>
            <a:srgbClr val="F9F9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4730692-D9FE-F1B0-265D-2A4C312AA511}"/>
              </a:ext>
            </a:extLst>
          </p:cNvPr>
          <p:cNvCxnSpPr>
            <a:cxnSpLocks/>
          </p:cNvCxnSpPr>
          <p:nvPr/>
        </p:nvCxnSpPr>
        <p:spPr>
          <a:xfrm>
            <a:off x="6972425" y="3017514"/>
            <a:ext cx="156525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D9EE0B5-37C8-D2CD-7DD6-7FC038993B46}"/>
              </a:ext>
            </a:extLst>
          </p:cNvPr>
          <p:cNvSpPr txBox="1"/>
          <p:nvPr/>
        </p:nvSpPr>
        <p:spPr>
          <a:xfrm>
            <a:off x="7576969" y="2641516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Entrega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2505504-3E13-459A-5C4B-77ABF106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7973"/>
            <a:ext cx="10515600" cy="1325563"/>
          </a:xfrm>
        </p:spPr>
        <p:txBody>
          <a:bodyPr/>
          <a:lstStyle/>
          <a:p>
            <a:pPr algn="l"/>
            <a:r>
              <a:rPr lang="es-ES" dirty="0" err="1"/>
              <a:t>Stable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3620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627095-2F33-4473-EF82-BF4BA07C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76</a:t>
            </a:fld>
            <a:endParaRPr lang="es-ES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FE89B83E-D7BA-05D2-E3BB-9C3375EB02DE}"/>
              </a:ext>
            </a:extLst>
          </p:cNvPr>
          <p:cNvSpPr/>
          <p:nvPr/>
        </p:nvSpPr>
        <p:spPr>
          <a:xfrm rot="16200000">
            <a:off x="1998053" y="1725597"/>
            <a:ext cx="2011204" cy="173379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Pre-Alpha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306E744-336B-7C65-D73B-0B1F17B932AF}"/>
              </a:ext>
            </a:extLst>
          </p:cNvPr>
          <p:cNvSpPr/>
          <p:nvPr/>
        </p:nvSpPr>
        <p:spPr>
          <a:xfrm rot="16200000">
            <a:off x="2864952" y="3364159"/>
            <a:ext cx="2011204" cy="1733797"/>
          </a:xfrm>
          <a:prstGeom prst="hexagon">
            <a:avLst/>
          </a:prstGeom>
          <a:solidFill>
            <a:srgbClr val="009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3F0093BC-2EE2-4FB3-E35E-D9977708F41C}"/>
              </a:ext>
            </a:extLst>
          </p:cNvPr>
          <p:cNvSpPr/>
          <p:nvPr/>
        </p:nvSpPr>
        <p:spPr>
          <a:xfrm rot="16200000">
            <a:off x="4656947" y="3364159"/>
            <a:ext cx="2011204" cy="1733797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E3206F54-D4E9-42BD-4A0E-71A04D7130AE}"/>
              </a:ext>
            </a:extLst>
          </p:cNvPr>
          <p:cNvSpPr/>
          <p:nvPr/>
        </p:nvSpPr>
        <p:spPr>
          <a:xfrm rot="16200000">
            <a:off x="5523847" y="1725596"/>
            <a:ext cx="2011204" cy="173379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Release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Candidate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6D16B21-2CB7-2DE5-F2A4-3EA4C552CD22}"/>
              </a:ext>
            </a:extLst>
          </p:cNvPr>
          <p:cNvSpPr/>
          <p:nvPr/>
        </p:nvSpPr>
        <p:spPr>
          <a:xfrm rot="16200000">
            <a:off x="7315844" y="1725596"/>
            <a:ext cx="2011204" cy="1733797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Canary</a:t>
            </a:r>
            <a:endParaRPr lang="es-ES" dirty="0">
              <a:solidFill>
                <a:srgbClr val="0008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271ECDD-8FE0-D592-834C-428DB2D75441}"/>
              </a:ext>
            </a:extLst>
          </p:cNvPr>
          <p:cNvSpPr/>
          <p:nvPr/>
        </p:nvSpPr>
        <p:spPr>
          <a:xfrm rot="16200000">
            <a:off x="8182742" y="3364158"/>
            <a:ext cx="2011204" cy="17337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Stable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1708B-6740-0587-1590-E29DE492CEB5}"/>
              </a:ext>
            </a:extLst>
          </p:cNvPr>
          <p:cNvSpPr txBox="1"/>
          <p:nvPr/>
        </p:nvSpPr>
        <p:spPr>
          <a:xfrm>
            <a:off x="2136756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BBCD3-BC13-31D4-D216-79856042274B}"/>
              </a:ext>
            </a:extLst>
          </p:cNvPr>
          <p:cNvSpPr txBox="1"/>
          <p:nvPr/>
        </p:nvSpPr>
        <p:spPr>
          <a:xfrm>
            <a:off x="5662549" y="1970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89FE88-7E45-2D54-F1D1-3B03E8E91BE4}"/>
              </a:ext>
            </a:extLst>
          </p:cNvPr>
          <p:cNvSpPr txBox="1"/>
          <p:nvPr/>
        </p:nvSpPr>
        <p:spPr>
          <a:xfrm>
            <a:off x="7454547" y="19708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08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204264-D646-F005-A673-818EA954196E}"/>
              </a:ext>
            </a:extLst>
          </p:cNvPr>
          <p:cNvSpPr txBox="1"/>
          <p:nvPr/>
        </p:nvSpPr>
        <p:spPr>
          <a:xfrm>
            <a:off x="3003652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7172E-D66C-DCC2-1C1B-8A3B76623969}"/>
              </a:ext>
            </a:extLst>
          </p:cNvPr>
          <p:cNvSpPr txBox="1"/>
          <p:nvPr/>
        </p:nvSpPr>
        <p:spPr>
          <a:xfrm>
            <a:off x="4795650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5BFD878-FC53-1145-F328-18617E03B152}"/>
              </a:ext>
            </a:extLst>
          </p:cNvPr>
          <p:cNvSpPr txBox="1"/>
          <p:nvPr/>
        </p:nvSpPr>
        <p:spPr>
          <a:xfrm>
            <a:off x="8321444" y="3598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12E355F-3281-E3DF-E74A-E54F8DF932E2}"/>
              </a:ext>
            </a:extLst>
          </p:cNvPr>
          <p:cNvCxnSpPr>
            <a:cxnSpLocks/>
          </p:cNvCxnSpPr>
          <p:nvPr/>
        </p:nvCxnSpPr>
        <p:spPr>
          <a:xfrm>
            <a:off x="571500" y="2162175"/>
            <a:ext cx="15652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3BF20C8-3099-201A-C1F7-98C27252C981}"/>
              </a:ext>
            </a:extLst>
          </p:cNvPr>
          <p:cNvSpPr txBox="1"/>
          <p:nvPr/>
        </p:nvSpPr>
        <p:spPr>
          <a:xfrm>
            <a:off x="571500" y="1786177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80B2C45-9A2D-7B81-20B2-C5B85C0B4C40}"/>
              </a:ext>
            </a:extLst>
          </p:cNvPr>
          <p:cNvCxnSpPr>
            <a:cxnSpLocks/>
          </p:cNvCxnSpPr>
          <p:nvPr/>
        </p:nvCxnSpPr>
        <p:spPr>
          <a:xfrm>
            <a:off x="10055243" y="3819571"/>
            <a:ext cx="156525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C8E941C-389B-FB84-EB92-A77DA40682EE}"/>
              </a:ext>
            </a:extLst>
          </p:cNvPr>
          <p:cNvSpPr txBox="1"/>
          <p:nvPr/>
        </p:nvSpPr>
        <p:spPr>
          <a:xfrm>
            <a:off x="10659787" y="3443573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4115216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D99AF-B417-FFD1-08A8-E5D15C82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 </a:t>
            </a:r>
            <a:r>
              <a:rPr lang="es-ES" dirty="0" err="1"/>
              <a:t>compose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3C38F2-B990-93AB-E11E-FC067D26F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A20780-F2F0-A09B-7775-5493FF1A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9901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5624352-9A48-AF1E-5171-AC92973D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Volúmenes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BA1CD0-E32B-A4E5-5E38-E4CF034E4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8DE4BE-B093-EC8D-8833-9CD3C87F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088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D9FC9F8-9B42-6275-72E7-AAE20BE5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Network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1753E78-928F-0550-C79A-21ABF2D1A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4416CA-9074-4F72-A7A4-E53111A6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96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89CC8-25B2-CA12-4A58-E4349AD3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Clonar imágenes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889CD6-CD4D-8D4E-1A13-037D6EF6C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5B7AD9-492C-E20B-17B2-004A03FD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186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3A023-BB1A-5B63-4B0D-174BA057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AD56-0E91-B5B6-1BEE-A45CE362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Crea tu primer contenedor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C79291-E3B5-26E5-A499-11B980C6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863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3A023-BB1A-5B63-4B0D-174BA057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4AD56-0E91-B5B6-1BEE-A45CE362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Crea varios contenedores interconectados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C79291-E3B5-26E5-A499-11B980C6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43003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DD711-5E12-9DE4-5333-32AC9475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 </a:t>
            </a:r>
            <a:r>
              <a:rPr lang="es-ES" dirty="0" err="1"/>
              <a:t>swarm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66B39D-CF04-699E-9F25-35A5D58BA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F7CA2E-9691-701B-D177-65788898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714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6B71694-8AF5-AB06-A966-B1D5E026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 como </a:t>
            </a:r>
            <a:r>
              <a:rPr lang="es-ES" dirty="0" err="1"/>
              <a:t>Kubernetes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87BA6D-72DE-4047-F523-8E0F37528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…o eso dicen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BE6B86-BD14-6646-4B44-F84A3B16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708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A4D7B-002B-66EE-200B-24D87E74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Cloud </a:t>
            </a:r>
            <a:r>
              <a:rPr lang="es-ES" dirty="0" err="1"/>
              <a:t>Providers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2E2108-5814-5213-0A60-A53CBC3B5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F56B1E-15B8-0DA9-7482-F1D17BFE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84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5200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A14EF94-B996-A741-62EF-6B333D37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 </a:t>
            </a:r>
            <a:r>
              <a:rPr lang="es-ES" dirty="0" err="1"/>
              <a:t>Registry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B1E11D-3208-3134-A4C9-6B1F57CA8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Qué es</a:t>
            </a:r>
          </a:p>
          <a:p>
            <a:r>
              <a:rPr lang="es-ES" dirty="0"/>
              <a:t>¿Es siempre necesario?</a:t>
            </a:r>
          </a:p>
          <a:p>
            <a:r>
              <a:rPr lang="es-ES" dirty="0"/>
              <a:t>Artefactos, versionado y </a:t>
            </a:r>
            <a:r>
              <a:rPr lang="es-ES" dirty="0" err="1"/>
              <a:t>releases</a:t>
            </a:r>
            <a:endParaRPr lang="es-ES" dirty="0"/>
          </a:p>
          <a:p>
            <a:pPr lvl="1"/>
            <a:r>
              <a:rPr lang="es-ES" dirty="0" err="1"/>
              <a:t>Service</a:t>
            </a:r>
            <a:r>
              <a:rPr lang="es-ES" dirty="0"/>
              <a:t> Management</a:t>
            </a:r>
          </a:p>
          <a:p>
            <a:pPr lvl="1"/>
            <a:r>
              <a:rPr lang="es-ES" dirty="0"/>
              <a:t>Gestionado del ciclo de </a:t>
            </a:r>
            <a:r>
              <a:rPr lang="es-ES" dirty="0" err="1"/>
              <a:t>releases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B75CC-2C4A-268C-95BC-578B29E1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5237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CC2A5-9453-5DC8-A8EA-577782F1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AWS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F53E10-545A-F3FA-65E6-6FD05BFD8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0171D1-75B9-2896-8EF7-2D0976CE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1097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26979-26F9-391C-94E9-DDFE31ED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GCP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90DB7B-E3BF-A85E-6624-200614F56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D8C94E-5B88-BBCE-7318-8D6367D2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87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5483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9F178-390B-8B17-52BE-090945F5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77A73F-08B8-01FC-0F06-A36A033CD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36A752-F17E-2C6A-EED9-95EEC2C1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88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59149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F3B17-3725-119F-E2CC-28F1FE9C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Estrategia de Adopción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7AE7CB-ED9E-9A0E-16A3-7646B63A5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16AD14-F838-A90A-DF14-E126666B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330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6F542-187A-4027-677F-0634C20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Virtualización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2E3D989-E9EA-3D67-4162-8DD90146E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BDAA28-E6FC-7834-F7E8-A4A7AE83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8479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A5E7DCC-1AB0-B9F7-9469-8AC89A57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48379E2-095F-75A5-4CB2-F981CC097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22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Tener claro qué es necesario </a:t>
            </a:r>
            <a:r>
              <a:rPr lang="es-ES" b="1" dirty="0"/>
              <a:t>exactamente</a:t>
            </a:r>
            <a:r>
              <a:rPr lang="es-ES" dirty="0"/>
              <a:t> para hacer uso de la aplicación, es decir, los requisitos de la aplicación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Algunas requisitos pueden incluir: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Sistema Operativo (distro, versión)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Gestor de dependencias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Lenguaje de programación (versión exacta)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06A68-62E3-9CAB-B7F9-D339A77A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084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0E1895-4E21-AD8F-5898-4BB82A4B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Adopción técnica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626256F-4D0F-84B3-73BB-6A2A3B838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Poner toda la diapo de una</a:t>
            </a:r>
          </a:p>
          <a:p>
            <a:pPr lvl="1"/>
            <a:r>
              <a:rPr lang="es-ES" dirty="0"/>
              <a:t>Y luego si eso centrar punto a punto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C96ED4-0CF5-ACFA-67FB-72CCD585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91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8611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49B957-4D03-860F-EC57-A0D6C5EE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Adopción a nivel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FEDC8E-7782-1073-BAB7-FE8CF7AA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Encapsular y verticales que puedan escalar independientemente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7ACEBF-9A33-2EDF-9701-9939390F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92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09110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92259-7FC3-C61C-AE2E-72D054B1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Casos de éxito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53D5D-C049-89C8-0E06-D39D0FE9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C35DD1-B927-251D-B34B-91B7399F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93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482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4F81D-2CDA-13BD-6410-6095C952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Cuándo hace falta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E7F593-6D94-D103-C6ED-09AAE21F6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484622-2969-4461-B96C-47464B7D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94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8457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EC1EA-6A63-E402-89A4-59D4BD4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Distintos ordenadores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EA3454-9881-B33C-7F51-85CC64D3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9183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2A5BF-BA39-B7B9-8493-48DBC610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 en equipo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0DCEF9-43A9-FF8E-BF4C-A967F860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96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7580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EA272-33E4-703D-D67F-13EF4606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Visión a largo plazo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451780-7E55-1886-4613-6A54FF1B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97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06695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53FC4-0EEA-728E-2920-299285F2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explícita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96BB15-2A8F-4F42-A21F-8457A5B2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t>98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23133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A72FFEC-8B15-08D8-8600-BC943DFA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Pero lo importante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DCDEAE2-3146-1D7F-D92F-31152294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Si no te hace falta, </a:t>
            </a:r>
            <a:r>
              <a:rPr lang="es-ES" b="1" dirty="0"/>
              <a:t>no lo uses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6BEC15-E762-F5CA-AA6B-C759B68F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64E5-6FFC-4F02-B3C8-9E85F06087C7}" type="slidenum">
              <a:rPr lang="es-ES" smtClean="0"/>
              <a:pPr/>
              <a:t>99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2494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2060"/>
      </a:hlink>
      <a:folHlink>
        <a:srgbClr val="00206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1145</Words>
  <Application>Microsoft Office PowerPoint</Application>
  <PresentationFormat>Panorámica</PresentationFormat>
  <Paragraphs>551</Paragraphs>
  <Slides>110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110</vt:i4>
      </vt:variant>
    </vt:vector>
  </HeadingPairs>
  <TitlesOfParts>
    <vt:vector size="114" baseType="lpstr">
      <vt:lpstr>Arial</vt:lpstr>
      <vt:lpstr>Calibri</vt:lpstr>
      <vt:lpstr>Segoe UI</vt:lpstr>
      <vt:lpstr>Tema de Office</vt:lpstr>
      <vt:lpstr>Docker</vt:lpstr>
      <vt:lpstr>Me presento</vt:lpstr>
      <vt:lpstr>Agenda</vt:lpstr>
      <vt:lpstr>¿Por qué Docker?</vt:lpstr>
      <vt:lpstr>Licencias de Sistemas Operativos</vt:lpstr>
      <vt:lpstr>Software libre</vt:lpstr>
      <vt:lpstr>Máquinas virtuales</vt:lpstr>
      <vt:lpstr>Clonar imágenes</vt:lpstr>
      <vt:lpstr>Virtualización</vt:lpstr>
      <vt:lpstr>Kernel</vt:lpstr>
      <vt:lpstr>Despliegue y orquestación del siglo XX</vt:lpstr>
      <vt:lpstr>Máquinas virtuales</vt:lpstr>
      <vt:lpstr>Virtualización</vt:lpstr>
      <vt:lpstr>Infrastructure as Code</vt:lpstr>
      <vt:lpstr>Cloud</vt:lpstr>
      <vt:lpstr>On-premise, híbrido y cloud</vt:lpstr>
      <vt:lpstr>IaaS y PaaS</vt:lpstr>
      <vt:lpstr>IaaS y PaaS</vt:lpstr>
      <vt:lpstr>Infrastructure as Code</vt:lpstr>
      <vt:lpstr>Filosofía</vt:lpstr>
      <vt:lpstr>Terraform</vt:lpstr>
      <vt:lpstr>Misma configuración diferentes regiones</vt:lpstr>
      <vt:lpstr>Configuration as Code</vt:lpstr>
      <vt:lpstr>Docker</vt:lpstr>
      <vt:lpstr>Docker</vt:lpstr>
      <vt:lpstr>Arquitectura de Docker</vt:lpstr>
      <vt:lpstr>Qué entendemos por arquitectura</vt:lpstr>
      <vt:lpstr>Arquitectura de Docker</vt:lpstr>
      <vt:lpstr>Virtualización en Docker</vt:lpstr>
      <vt:lpstr>Docker - Contenedores</vt:lpstr>
      <vt:lpstr>Presentación de PowerPoint</vt:lpstr>
      <vt:lpstr>Filosofía de Contenedores</vt:lpstr>
      <vt:lpstr>Names</vt:lpstr>
      <vt:lpstr>Imagen</vt:lpstr>
      <vt:lpstr>Comandos</vt:lpstr>
      <vt:lpstr>Superviser</vt:lpstr>
      <vt:lpstr>Plantillas de Docker</vt:lpstr>
      <vt:lpstr>Volúmen en disco</vt:lpstr>
      <vt:lpstr>Dockerfile</vt:lpstr>
      <vt:lpstr>Disclaimer</vt:lpstr>
      <vt:lpstr>Estructura de un Dockerfile</vt:lpstr>
      <vt:lpstr>Estructura de un Dockerfile</vt:lpstr>
      <vt:lpstr>FROM</vt:lpstr>
      <vt:lpstr>ENV</vt:lpstr>
      <vt:lpstr>VOLUME</vt:lpstr>
      <vt:lpstr>WORKDIR</vt:lpstr>
      <vt:lpstr>ADD</vt:lpstr>
      <vt:lpstr>COPY</vt:lpstr>
      <vt:lpstr>EXPOSE</vt:lpstr>
      <vt:lpstr>RUN</vt:lpstr>
      <vt:lpstr>CMD</vt:lpstr>
      <vt:lpstr>Referencia del Dockerfile</vt:lpstr>
      <vt:lpstr>Extensión de Docker</vt:lpstr>
      <vt:lpstr>Versionado de imágenes</vt:lpstr>
      <vt:lpstr>Hablemos de versionado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Pre-Alpha</vt:lpstr>
      <vt:lpstr>Alpha</vt:lpstr>
      <vt:lpstr>Beta</vt:lpstr>
      <vt:lpstr>Release Candidate</vt:lpstr>
      <vt:lpstr>Canary</vt:lpstr>
      <vt:lpstr>Canary</vt:lpstr>
      <vt:lpstr>Stable</vt:lpstr>
      <vt:lpstr>Presentación de PowerPoint</vt:lpstr>
      <vt:lpstr>Docker compose</vt:lpstr>
      <vt:lpstr>Volúmenes</vt:lpstr>
      <vt:lpstr>Network</vt:lpstr>
      <vt:lpstr>DEMO</vt:lpstr>
      <vt:lpstr>DEMO</vt:lpstr>
      <vt:lpstr>Docker swarm</vt:lpstr>
      <vt:lpstr>Es como Kubernetes</vt:lpstr>
      <vt:lpstr>Cloud Providers</vt:lpstr>
      <vt:lpstr>Docker Registry</vt:lpstr>
      <vt:lpstr>AWS</vt:lpstr>
      <vt:lpstr>GCP</vt:lpstr>
      <vt:lpstr>Azure</vt:lpstr>
      <vt:lpstr>Estrategia de Adopción</vt:lpstr>
      <vt:lpstr>Requisitos</vt:lpstr>
      <vt:lpstr>Adopción técnica</vt:lpstr>
      <vt:lpstr>Adopción a nivel de negocio</vt:lpstr>
      <vt:lpstr>Casos de éxito</vt:lpstr>
      <vt:lpstr>Cuándo hace falta</vt:lpstr>
      <vt:lpstr>Distintos ordenadores</vt:lpstr>
      <vt:lpstr>Trabajo en equipo</vt:lpstr>
      <vt:lpstr>Visión a largo plazo</vt:lpstr>
      <vt:lpstr>Configuración explícita</vt:lpstr>
      <vt:lpstr>Pero lo importante</vt:lpstr>
      <vt:lpstr>Conclusiones</vt:lpstr>
      <vt:lpstr>Créditos</vt:lpstr>
      <vt:lpstr>Créditos</vt:lpstr>
      <vt:lpstr>Pelado Nerd</vt:lpstr>
      <vt:lpstr>Linus Tech Tips</vt:lpstr>
      <vt:lpstr>Chico scripts para mejorar tu flujo</vt:lpstr>
      <vt:lpstr>Encuéntrame en</vt:lpstr>
      <vt:lpstr>QR de las slides</vt:lpstr>
      <vt:lpstr>Docker</vt:lpstr>
      <vt:lpstr>¡¡Gracias por la atención!!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Pepe Fabra</dc:creator>
  <cp:lastModifiedBy>Pepe Fabra</cp:lastModifiedBy>
  <cp:revision>90</cp:revision>
  <dcterms:created xsi:type="dcterms:W3CDTF">2024-06-18T23:54:26Z</dcterms:created>
  <dcterms:modified xsi:type="dcterms:W3CDTF">2024-08-24T18:01:47Z</dcterms:modified>
</cp:coreProperties>
</file>